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theme/themeOverride2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3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5.xml" ContentType="application/vnd.openxmlformats-officedocument.drawingml.chart+xml"/>
  <Override PartName="/ppt/theme/themeOverride4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6.xml" ContentType="application/vnd.openxmlformats-officedocument.drawingml.chart+xml"/>
  <Override PartName="/ppt/theme/themeOverride5.xml" ContentType="application/vnd.openxmlformats-officedocument.themeOverr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4" r:id="rId1"/>
  </p:sldMasterIdLst>
  <p:notesMasterIdLst>
    <p:notesMasterId r:id="rId28"/>
  </p:notesMasterIdLst>
  <p:handoutMasterIdLst>
    <p:handoutMasterId r:id="rId29"/>
  </p:handoutMasterIdLst>
  <p:sldIdLst>
    <p:sldId id="256" r:id="rId2"/>
    <p:sldId id="264" r:id="rId3"/>
    <p:sldId id="267" r:id="rId4"/>
    <p:sldId id="271" r:id="rId5"/>
    <p:sldId id="273" r:id="rId6"/>
    <p:sldId id="272" r:id="rId7"/>
    <p:sldId id="259" r:id="rId8"/>
    <p:sldId id="270" r:id="rId9"/>
    <p:sldId id="257" r:id="rId10"/>
    <p:sldId id="268" r:id="rId11"/>
    <p:sldId id="269" r:id="rId12"/>
    <p:sldId id="285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6" r:id="rId23"/>
    <p:sldId id="287" r:id="rId24"/>
    <p:sldId id="274" r:id="rId25"/>
    <p:sldId id="289" r:id="rId26"/>
    <p:sldId id="288" r:id="rId2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01B821-A1FF-4177-AEE7-76D212191A09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1266" y="72"/>
      </p:cViewPr>
      <p:guideLst>
        <p:guide orient="horz" pos="2160"/>
        <p:guide pos="2880"/>
      </p:guideLst>
    </p:cSldViewPr>
  </p:slideViewPr>
  <p:outlineViewPr>
    <p:cViewPr>
      <p:scale>
        <a:sx n="1" d="1"/>
        <a:sy n="1" d="1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635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Yamundow%20Jah\FIN643%20group%20projec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MBA\FIN%20643\Case%20Study\Final\PCS%20Scoreboard%20Group%204.xlsx" TargetMode="Externa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3.bin"/><Relationship Id="rId1" Type="http://schemas.openxmlformats.org/officeDocument/2006/relationships/themeOverride" Target="../theme/themeOverrid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../embeddings/oleObject4.bin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5.bin"/><Relationship Id="rId1" Type="http://schemas.openxmlformats.org/officeDocument/2006/relationships/themeOverride" Target="../theme/themeOverride4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oleObject" Target="file:///D:\MBA\FIN%20643\Case%20Study\Final\PCS%20Scoreboard%20Group%204.xlsx" TargetMode="External"/><Relationship Id="rId1" Type="http://schemas.openxmlformats.org/officeDocument/2006/relationships/themeOverride" Target="../theme/themeOverride5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D:\MBA\FIN%20643\Case%20Study\Final\PCS%20Scoreboard%20Group%204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D:\D\NSU\FIN%20643\FIN%20643%20Project\VAS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D:\D\NSU\FIN%20643\FIN%20643%20Project\VA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Yearly Subscriptions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Demography!$S$12:$T$12</c:f>
              <c:strCache>
                <c:ptCount val="2"/>
                <c:pt idx="0">
                  <c:v>Year</c:v>
                </c:pt>
                <c:pt idx="1">
                  <c:v>2010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val>
            <c:numRef>
              <c:f>Demography!$U$12:$AC$12</c:f>
              <c:numCache>
                <c:formatCode>General</c:formatCode>
                <c:ptCount val="9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B45-4C9A-B679-A2356473B234}"/>
            </c:ext>
          </c:extLst>
        </c:ser>
        <c:ser>
          <c:idx val="1"/>
          <c:order val="1"/>
          <c:tx>
            <c:strRef>
              <c:f>Demography!$S$13:$T$13</c:f>
              <c:strCache>
                <c:ptCount val="2"/>
                <c:pt idx="0">
                  <c:v>Mobile cellular subscriptions</c:v>
                </c:pt>
                <c:pt idx="1">
                  <c:v>71, 730,000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val>
            <c:numRef>
              <c:f>Demography!$U$13:$AC$13</c:f>
              <c:numCache>
                <c:formatCode>_(* #,##0_);_(* \(#,##0\);_(* "-"??_);_(@_)</c:formatCode>
                <c:ptCount val="9"/>
                <c:pt idx="0">
                  <c:v>77449000</c:v>
                </c:pt>
                <c:pt idx="1">
                  <c:v>85012000</c:v>
                </c:pt>
                <c:pt idx="2">
                  <c:v>93849000</c:v>
                </c:pt>
                <c:pt idx="3">
                  <c:v>97096000</c:v>
                </c:pt>
                <c:pt idx="4">
                  <c:v>102942000</c:v>
                </c:pt>
                <c:pt idx="5">
                  <c:v>119669000</c:v>
                </c:pt>
                <c:pt idx="6">
                  <c:v>121530000</c:v>
                </c:pt>
                <c:pt idx="7">
                  <c:v>125098000</c:v>
                </c:pt>
                <c:pt idx="8">
                  <c:v>129614000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B45-4C9A-B679-A2356473B2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7099928"/>
        <c:axId val="317100320"/>
      </c:lineChart>
      <c:catAx>
        <c:axId val="317099928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7100320"/>
        <c:crosses val="autoZero"/>
        <c:auto val="1"/>
        <c:lblAlgn val="ctr"/>
        <c:lblOffset val="100"/>
        <c:noMultiLvlLbl val="0"/>
      </c:catAx>
      <c:valAx>
        <c:axId val="317100320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7099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lvl="0">
              <a:defRPr b="0">
                <a:solidFill>
                  <a:srgbClr val="757575"/>
                </a:solidFill>
                <a:latin typeface="+mn-lt"/>
              </a:defRPr>
            </a:pPr>
            <a:r>
              <a:rPr lang="en-US" b="0">
                <a:solidFill>
                  <a:srgbClr val="757575"/>
                </a:solidFill>
                <a:latin typeface="+mn-lt"/>
              </a:rPr>
              <a:t>Call rate vs. Year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'Call Rate &amp; Activation'!$B$3</c:f>
              <c:strCache>
                <c:ptCount val="1"/>
                <c:pt idx="0">
                  <c:v>Call rate</c:v>
                </c:pt>
              </c:strCache>
            </c:strRef>
          </c:tx>
          <c:spPr>
            <a:solidFill>
              <a:srgbClr val="4F81BD"/>
            </a:solidFill>
            <a:ln cmpd="sng">
              <a:solidFill>
                <a:srgbClr val="000000"/>
              </a:solidFill>
            </a:ln>
          </c:spPr>
          <c:invertIfNegative val="1"/>
          <c:trendline>
            <c:name>Trendline for Call rate</c:name>
            <c:spPr>
              <a:ln w="19050">
                <a:solidFill>
                  <a:srgbClr val="000000"/>
                </a:solidFill>
              </a:ln>
            </c:spPr>
            <c:trendlineType val="linear"/>
            <c:dispRSqr val="0"/>
            <c:dispEq val="0"/>
          </c:trendline>
          <c:cat>
            <c:numRef>
              <c:f>'Call Rate &amp; Activation'!$A$4:$A$13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cat>
          <c:val>
            <c:numRef>
              <c:f>'Call Rate &amp; Activation'!$B$4:$B$13</c:f>
              <c:numCache>
                <c:formatCode>"$"#,##0.00</c:formatCode>
                <c:ptCount val="10"/>
                <c:pt idx="0">
                  <c:v>0.42</c:v>
                </c:pt>
                <c:pt idx="1">
                  <c:v>0.42</c:v>
                </c:pt>
                <c:pt idx="2">
                  <c:v>0.4</c:v>
                </c:pt>
                <c:pt idx="3">
                  <c:v>0.4</c:v>
                </c:pt>
                <c:pt idx="4">
                  <c:v>0.38</c:v>
                </c:pt>
                <c:pt idx="5">
                  <c:v>0.38</c:v>
                </c:pt>
                <c:pt idx="6">
                  <c:v>0.36</c:v>
                </c:pt>
                <c:pt idx="7">
                  <c:v>0.36</c:v>
                </c:pt>
                <c:pt idx="8">
                  <c:v>0.34</c:v>
                </c:pt>
                <c:pt idx="9">
                  <c:v>0.34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1-F591-49AA-8271-1DDA21378B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68920945"/>
        <c:axId val="1117802631"/>
      </c:barChart>
      <c:catAx>
        <c:axId val="1568920945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r>
                  <a:rPr lang="en-US" b="0">
                    <a:solidFill>
                      <a:srgbClr val="000000"/>
                    </a:solidFill>
                    <a:latin typeface="+mn-lt"/>
                  </a:rPr>
                  <a:t>Year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 lvl="0">
              <a:defRPr b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1117802631"/>
        <c:crosses val="autoZero"/>
        <c:auto val="1"/>
        <c:lblAlgn val="ctr"/>
        <c:lblOffset val="100"/>
        <c:noMultiLvlLbl val="1"/>
      </c:catAx>
      <c:valAx>
        <c:axId val="1117802631"/>
        <c:scaling>
          <c:orientation val="minMax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minorGridlines>
          <c:spPr>
            <a:ln>
              <a:solidFill>
                <a:srgbClr val="CCCCCC">
                  <a:alpha val="0"/>
                </a:srgbClr>
              </a:solidFill>
            </a:ln>
          </c:spPr>
        </c:minorGridlines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r>
                  <a:rPr lang="en-US" b="0">
                    <a:solidFill>
                      <a:srgbClr val="000000"/>
                    </a:solidFill>
                    <a:latin typeface="+mn-lt"/>
                  </a:rPr>
                  <a:t>Call rate</a:t>
                </a:r>
              </a:p>
            </c:rich>
          </c:tx>
          <c:layout/>
          <c:overlay val="0"/>
        </c:title>
        <c:numFmt formatCode="&quot;$&quot;#,##0.00" sourceLinked="1"/>
        <c:majorTickMark val="none"/>
        <c:minorTickMark val="none"/>
        <c:tickLblPos val="nextTo"/>
        <c:spPr>
          <a:ln/>
        </c:spPr>
        <c:txPr>
          <a:bodyPr/>
          <a:lstStyle/>
          <a:p>
            <a:pPr lvl="0">
              <a:defRPr b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1568920945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 lvl="0">
            <a:defRPr b="0">
              <a:solidFill>
                <a:srgbClr val="1A1A1A"/>
              </a:solidFill>
              <a:latin typeface="+mn-lt"/>
            </a:defRPr>
          </a:pPr>
          <a:endParaRPr lang="en-US"/>
        </a:p>
      </c:txPr>
    </c:legend>
    <c:plotVisOnly val="1"/>
    <c:dispBlanksAs val="zero"/>
    <c:showDLblsOverMax val="1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layout/>
      <c:overlay val="0"/>
      <c:spPr>
        <a:noFill/>
        <a:ln w="25400">
          <a:noFill/>
        </a:ln>
      </c:spPr>
      <c:txPr>
        <a:bodyPr/>
        <a:lstStyle/>
        <a:p>
          <a:pPr>
            <a:defRPr sz="1600"/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'[PCS-Scoreboard-Group-4.xlsx]Card selling price &amp; min'!$B$78</c:f>
              <c:strCache>
                <c:ptCount val="1"/>
                <c:pt idx="0">
                  <c:v>Monthly Charge</c:v>
                </c:pt>
              </c:strCache>
            </c:strRef>
          </c:tx>
          <c:spPr>
            <a:solidFill>
              <a:srgbClr val="4F81BD"/>
            </a:solidFill>
            <a:ln w="25400">
              <a:noFill/>
            </a:ln>
          </c:spPr>
          <c:invertIfNegative val="0"/>
          <c:dLbls>
            <c:spPr>
              <a:noFill/>
              <a:ln w="25400">
                <a:noFill/>
              </a:ln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trendline>
            <c:spPr>
              <a:ln>
                <a:solidFill>
                  <a:srgbClr val="FF0000"/>
                </a:solidFill>
              </a:ln>
            </c:spPr>
            <c:trendlineType val="linear"/>
            <c:dispRSqr val="0"/>
            <c:dispEq val="0"/>
          </c:trendline>
          <c:cat>
            <c:numRef>
              <c:f>'[PCS-Scoreboard-Group-4.xlsx]Card selling price &amp; min'!$A$79:$A$88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cat>
          <c:val>
            <c:numRef>
              <c:f>'[PCS-Scoreboard-Group-4.xlsx]Card selling price &amp; min'!$B$79:$B$88</c:f>
              <c:numCache>
                <c:formatCode>"$"#,##0.00_);[Red]\("$"#,##0.00\)</c:formatCode>
                <c:ptCount val="10"/>
                <c:pt idx="0">
                  <c:v>27</c:v>
                </c:pt>
                <c:pt idx="1">
                  <c:v>26.5977</c:v>
                </c:pt>
                <c:pt idx="2">
                  <c:v>26.201394269999998</c:v>
                </c:pt>
                <c:pt idx="3">
                  <c:v>25.810993495376998</c:v>
                </c:pt>
                <c:pt idx="4">
                  <c:v>25.426409692295881</c:v>
                </c:pt>
                <c:pt idx="5">
                  <c:v>25.047556187880673</c:v>
                </c:pt>
                <c:pt idx="6">
                  <c:v>24.674347600681251</c:v>
                </c:pt>
                <c:pt idx="7">
                  <c:v>24.306699821431099</c:v>
                </c:pt>
                <c:pt idx="8">
                  <c:v>23.944529994091774</c:v>
                </c:pt>
                <c:pt idx="9">
                  <c:v>23.587756497179807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42-4411-956D-925C8DB1722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737471344"/>
        <c:axId val="1"/>
      </c:barChart>
      <c:catAx>
        <c:axId val="737471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1"/>
        <c:axPos val="l"/>
        <c:numFmt formatCode="&quot;$&quot;#,##0.00_);[Red]\(&quot;$&quot;#,##0.00\)" sourceLinked="1"/>
        <c:majorTickMark val="none"/>
        <c:minorTickMark val="none"/>
        <c:tickLblPos val="nextTo"/>
        <c:crossAx val="73747134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100" b="1" i="0" u="none" strike="noStrike" baseline="0">
          <a:solidFill>
            <a:srgbClr val="000000"/>
          </a:solidFill>
          <a:latin typeface="Calibri"/>
          <a:ea typeface="Calibri"/>
          <a:cs typeface="Calibri"/>
        </a:defRPr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r>
              <a:rPr lang="en-US" sz="1600"/>
              <a:t>Selling Price Per Card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'[PCS-Scoreboard-Group-4.xlsx]Card selling price &amp; min'!$B$83</c:f>
              <c:strCache>
                <c:ptCount val="1"/>
                <c:pt idx="0">
                  <c:v>Selling Price Per Card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numRef>
              <c:f>'[PCS-Scoreboard-Group-4.xlsx]Card selling price &amp; min'!$A$84:$A$93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cat>
          <c:val>
            <c:numRef>
              <c:f>'[PCS-Scoreboard-Group-4.xlsx]Card selling price &amp; min'!$B$84:$B$93</c:f>
              <c:numCache>
                <c:formatCode>"$"#,##0.00_);[Red]\("$"#,##0.00\)</c:formatCode>
                <c:ptCount val="10"/>
                <c:pt idx="0">
                  <c:v>17.5</c:v>
                </c:pt>
                <c:pt idx="1">
                  <c:v>17.12725</c:v>
                </c:pt>
                <c:pt idx="2">
                  <c:v>16.762439575000002</c:v>
                </c:pt>
                <c:pt idx="3">
                  <c:v>16.405399612052502</c:v>
                </c:pt>
                <c:pt idx="4">
                  <c:v>16.055964600315782</c:v>
                </c:pt>
                <c:pt idx="5">
                  <c:v>15.713972554329056</c:v>
                </c:pt>
                <c:pt idx="6">
                  <c:v>15.379264938921846</c:v>
                </c:pt>
                <c:pt idx="7">
                  <c:v>15.051686595722812</c:v>
                </c:pt>
                <c:pt idx="8">
                  <c:v>14.731085671233917</c:v>
                </c:pt>
                <c:pt idx="9">
                  <c:v>14.417313546436635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15-4E65-8EB4-FE3D5441E21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785126336"/>
        <c:axId val="1785132576"/>
      </c:barChart>
      <c:catAx>
        <c:axId val="1785126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en-US"/>
          </a:p>
        </c:txPr>
        <c:crossAx val="1785132576"/>
        <c:crosses val="autoZero"/>
        <c:auto val="1"/>
        <c:lblAlgn val="ctr"/>
        <c:lblOffset val="100"/>
        <c:noMultiLvlLbl val="0"/>
      </c:catAx>
      <c:valAx>
        <c:axId val="1785132576"/>
        <c:scaling>
          <c:orientation val="minMax"/>
        </c:scaling>
        <c:delete val="1"/>
        <c:axPos val="l"/>
        <c:numFmt formatCode="&quot;$&quot;#,##0.00_);[Red]\(&quot;$&quot;#,##0.00\)" sourceLinked="1"/>
        <c:majorTickMark val="none"/>
        <c:minorTickMark val="none"/>
        <c:tickLblPos val="nextTo"/>
        <c:crossAx val="1785126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94B6D2">
          <a:lumMod val="60000"/>
          <a:lumOff val="40000"/>
        </a:srgbClr>
      </a:solidFill>
    </a:ln>
    <a:effectLst/>
  </c:spPr>
  <c:txPr>
    <a:bodyPr/>
    <a:lstStyle/>
    <a:p>
      <a:pPr>
        <a:defRPr sz="11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 w="25400">
          <a:noFill/>
        </a:ln>
      </c:spPr>
      <c:txPr>
        <a:bodyPr/>
        <a:lstStyle/>
        <a:p>
          <a:pPr>
            <a:defRPr sz="1600"/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'[PCS-Scoreboard-Group-4.xlsx]Card selling price &amp; min'!$B$143</c:f>
              <c:strCache>
                <c:ptCount val="1"/>
                <c:pt idx="0">
                  <c:v>Minutes per card</c:v>
                </c:pt>
              </c:strCache>
            </c:strRef>
          </c:tx>
          <c:spPr>
            <a:solidFill>
              <a:srgbClr val="4F81BD"/>
            </a:solidFill>
            <a:ln w="25400">
              <a:noFill/>
            </a:ln>
          </c:spPr>
          <c:invertIfNegative val="0"/>
          <c:dLbls>
            <c:spPr>
              <a:noFill/>
              <a:ln w="25400">
                <a:noFill/>
              </a:ln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trendline>
            <c:spPr>
              <a:ln>
                <a:solidFill>
                  <a:srgbClr val="FF0000"/>
                </a:solidFill>
              </a:ln>
            </c:spPr>
            <c:trendlineType val="linear"/>
            <c:dispRSqr val="0"/>
            <c:dispEq val="0"/>
          </c:trendline>
          <c:cat>
            <c:numRef>
              <c:f>'[PCS-Scoreboard-Group-4.xlsx]Card selling price &amp; min'!$A$144:$A$153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cat>
          <c:val>
            <c:numRef>
              <c:f>'[PCS-Scoreboard-Group-4.xlsx]Card selling price &amp; min'!$B$144:$B$153</c:f>
              <c:numCache>
                <c:formatCode>0</c:formatCode>
                <c:ptCount val="10"/>
                <c:pt idx="0">
                  <c:v>75</c:v>
                </c:pt>
                <c:pt idx="1">
                  <c:v>79.822500000000005</c:v>
                </c:pt>
                <c:pt idx="2">
                  <c:v>84.955086750000007</c:v>
                </c:pt>
                <c:pt idx="3">
                  <c:v>90.41769882802501</c:v>
                </c:pt>
                <c:pt idx="4">
                  <c:v>96.23155686266702</c:v>
                </c:pt>
                <c:pt idx="5">
                  <c:v>102.41924596893651</c:v>
                </c:pt>
                <c:pt idx="6">
                  <c:v>109.00480348473913</c:v>
                </c:pt>
                <c:pt idx="7">
                  <c:v>116.01381234880786</c:v>
                </c:pt>
                <c:pt idx="8">
                  <c:v>123.47350048283622</c:v>
                </c:pt>
                <c:pt idx="9">
                  <c:v>131.4128465638826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9C-456F-9B27-487A6A7DA93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737473424"/>
        <c:axId val="1"/>
      </c:barChart>
      <c:catAx>
        <c:axId val="737473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1"/>
        <c:axPos val="l"/>
        <c:numFmt formatCode="0" sourceLinked="1"/>
        <c:majorTickMark val="none"/>
        <c:minorTickMark val="none"/>
        <c:tickLblPos val="nextTo"/>
        <c:crossAx val="73747342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200" b="1" i="0" u="none" strike="noStrike" baseline="0">
          <a:solidFill>
            <a:srgbClr val="000000"/>
          </a:solidFill>
          <a:latin typeface="Calibri"/>
          <a:ea typeface="Calibri"/>
          <a:cs typeface="Calibri"/>
        </a:defRPr>
      </a:pPr>
      <a:endParaRPr lang="en-US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lvl="0">
              <a:defRPr b="0">
                <a:solidFill>
                  <a:srgbClr val="757575"/>
                </a:solidFill>
                <a:latin typeface="+mn-lt"/>
              </a:defRPr>
            </a:pPr>
            <a:r>
              <a:rPr lang="en-US" b="0">
                <a:solidFill>
                  <a:srgbClr val="757575"/>
                </a:solidFill>
                <a:latin typeface="+mn-lt"/>
              </a:rPr>
              <a:t>Postpaid vs. Year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'Call Rate &amp; Activation'!$B$19</c:f>
              <c:strCache>
                <c:ptCount val="1"/>
                <c:pt idx="0">
                  <c:v>Postpaid</c:v>
                </c:pt>
              </c:strCache>
            </c:strRef>
          </c:tx>
          <c:spPr>
            <a:ln cmpd="sng">
              <a:solidFill>
                <a:srgbClr val="4F81BD"/>
              </a:solidFill>
            </a:ln>
          </c:spPr>
          <c:marker>
            <c:symbol val="none"/>
          </c:marker>
          <c:cat>
            <c:numRef>
              <c:f>'Call Rate &amp; Activation'!$A$20:$A$29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cat>
          <c:val>
            <c:numRef>
              <c:f>'Call Rate &amp; Activation'!$B$20:$B$29</c:f>
              <c:numCache>
                <c:formatCode>"$"#,##0</c:formatCode>
                <c:ptCount val="10"/>
                <c:pt idx="0">
                  <c:v>105</c:v>
                </c:pt>
                <c:pt idx="1">
                  <c:v>105</c:v>
                </c:pt>
                <c:pt idx="2">
                  <c:v>100</c:v>
                </c:pt>
                <c:pt idx="3">
                  <c:v>100</c:v>
                </c:pt>
                <c:pt idx="4">
                  <c:v>90</c:v>
                </c:pt>
                <c:pt idx="5">
                  <c:v>90</c:v>
                </c:pt>
                <c:pt idx="6">
                  <c:v>80</c:v>
                </c:pt>
                <c:pt idx="7">
                  <c:v>80</c:v>
                </c:pt>
                <c:pt idx="8">
                  <c:v>70</c:v>
                </c:pt>
                <c:pt idx="9">
                  <c:v>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CE5-4218-AAAD-F8BFE4091C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0649402"/>
        <c:axId val="1532005331"/>
      </c:lineChart>
      <c:catAx>
        <c:axId val="44064940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r>
                  <a:rPr lang="en-US" b="0">
                    <a:solidFill>
                      <a:srgbClr val="000000"/>
                    </a:solidFill>
                    <a:latin typeface="+mn-lt"/>
                  </a:rPr>
                  <a:t>Year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 lvl="0">
              <a:defRPr b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1532005331"/>
        <c:crosses val="autoZero"/>
        <c:auto val="1"/>
        <c:lblAlgn val="ctr"/>
        <c:lblOffset val="100"/>
        <c:noMultiLvlLbl val="1"/>
      </c:catAx>
      <c:valAx>
        <c:axId val="1532005331"/>
        <c:scaling>
          <c:orientation val="minMax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minorGridlines>
          <c:spPr>
            <a:ln>
              <a:solidFill>
                <a:srgbClr val="CCCCCC">
                  <a:alpha val="0"/>
                </a:srgbClr>
              </a:solidFill>
            </a:ln>
          </c:spPr>
        </c:minorGridlines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r>
                  <a:rPr lang="en-US" b="0">
                    <a:solidFill>
                      <a:srgbClr val="000000"/>
                    </a:solidFill>
                    <a:latin typeface="+mn-lt"/>
                  </a:rPr>
                  <a:t>Postpaid</a:t>
                </a:r>
              </a:p>
            </c:rich>
          </c:tx>
          <c:layout/>
          <c:overlay val="0"/>
        </c:title>
        <c:numFmt formatCode="&quot;$&quot;#,##0" sourceLinked="1"/>
        <c:majorTickMark val="none"/>
        <c:minorTickMark val="none"/>
        <c:tickLblPos val="nextTo"/>
        <c:spPr>
          <a:ln/>
        </c:spPr>
        <c:txPr>
          <a:bodyPr/>
          <a:lstStyle/>
          <a:p>
            <a:pPr lvl="0">
              <a:defRPr b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440649402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 lvl="0">
            <a:defRPr b="0">
              <a:solidFill>
                <a:srgbClr val="1A1A1A"/>
              </a:solidFill>
              <a:latin typeface="+mn-lt"/>
            </a:defRPr>
          </a:pPr>
          <a:endParaRPr lang="en-US"/>
        </a:p>
      </c:txPr>
    </c:legend>
    <c:plotVisOnly val="1"/>
    <c:dispBlanksAs val="zero"/>
    <c:showDLblsOverMax val="1"/>
  </c:chart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lvl="0">
              <a:defRPr b="0">
                <a:solidFill>
                  <a:srgbClr val="757575"/>
                </a:solidFill>
                <a:latin typeface="+mn-lt"/>
              </a:defRPr>
            </a:pPr>
            <a:r>
              <a:rPr lang="en-US" b="0">
                <a:solidFill>
                  <a:srgbClr val="757575"/>
                </a:solidFill>
                <a:latin typeface="+mn-lt"/>
              </a:rPr>
              <a:t>Prepaid vs. Year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'Call Rate &amp; Activation'!$B$33</c:f>
              <c:strCache>
                <c:ptCount val="1"/>
                <c:pt idx="0">
                  <c:v>Prepaid</c:v>
                </c:pt>
              </c:strCache>
            </c:strRef>
          </c:tx>
          <c:spPr>
            <a:ln cmpd="sng">
              <a:solidFill>
                <a:srgbClr val="4F81BD"/>
              </a:solidFill>
            </a:ln>
          </c:spPr>
          <c:marker>
            <c:symbol val="none"/>
          </c:marker>
          <c:cat>
            <c:numRef>
              <c:f>'Call Rate &amp; Activation'!$A$34:$A$43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cat>
          <c:val>
            <c:numRef>
              <c:f>'Call Rate &amp; Activation'!$B$34:$B$43</c:f>
              <c:numCache>
                <c:formatCode>"$"#,##0</c:formatCode>
                <c:ptCount val="10"/>
                <c:pt idx="0">
                  <c:v>80</c:v>
                </c:pt>
                <c:pt idx="1">
                  <c:v>80</c:v>
                </c:pt>
                <c:pt idx="2">
                  <c:v>80</c:v>
                </c:pt>
                <c:pt idx="3">
                  <c:v>80</c:v>
                </c:pt>
                <c:pt idx="4">
                  <c:v>80</c:v>
                </c:pt>
                <c:pt idx="5">
                  <c:v>60</c:v>
                </c:pt>
                <c:pt idx="6">
                  <c:v>60</c:v>
                </c:pt>
                <c:pt idx="7">
                  <c:v>60</c:v>
                </c:pt>
                <c:pt idx="8">
                  <c:v>60</c:v>
                </c:pt>
                <c:pt idx="9">
                  <c:v>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292-4365-8B06-ADC32EB282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99067519"/>
        <c:axId val="192989603"/>
      </c:lineChart>
      <c:catAx>
        <c:axId val="1699067519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r>
                  <a:rPr lang="en-US" b="0">
                    <a:solidFill>
                      <a:srgbClr val="000000"/>
                    </a:solidFill>
                    <a:latin typeface="+mn-lt"/>
                  </a:rPr>
                  <a:t>Year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 lvl="0">
              <a:defRPr b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192989603"/>
        <c:crosses val="autoZero"/>
        <c:auto val="1"/>
        <c:lblAlgn val="ctr"/>
        <c:lblOffset val="100"/>
        <c:noMultiLvlLbl val="1"/>
      </c:catAx>
      <c:valAx>
        <c:axId val="192989603"/>
        <c:scaling>
          <c:orientation val="minMax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minorGridlines>
          <c:spPr>
            <a:ln>
              <a:solidFill>
                <a:srgbClr val="CCCCCC">
                  <a:alpha val="0"/>
                </a:srgbClr>
              </a:solidFill>
            </a:ln>
          </c:spPr>
        </c:minorGridlines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r>
                  <a:rPr lang="en-US" b="0">
                    <a:solidFill>
                      <a:srgbClr val="000000"/>
                    </a:solidFill>
                    <a:latin typeface="+mn-lt"/>
                  </a:rPr>
                  <a:t>Prepaid</a:t>
                </a:r>
              </a:p>
            </c:rich>
          </c:tx>
          <c:overlay val="0"/>
        </c:title>
        <c:numFmt formatCode="&quot;$&quot;#,##0" sourceLinked="1"/>
        <c:majorTickMark val="none"/>
        <c:minorTickMark val="none"/>
        <c:tickLblPos val="nextTo"/>
        <c:spPr>
          <a:ln/>
        </c:spPr>
        <c:txPr>
          <a:bodyPr/>
          <a:lstStyle/>
          <a:p>
            <a:pPr lvl="0">
              <a:defRPr b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1699067519"/>
        <c:crosses val="autoZero"/>
        <c:crossBetween val="between"/>
      </c:valAx>
    </c:plotArea>
    <c:legend>
      <c:legendPos val="r"/>
      <c:overlay val="0"/>
      <c:txPr>
        <a:bodyPr/>
        <a:lstStyle/>
        <a:p>
          <a:pPr lvl="0">
            <a:defRPr b="0">
              <a:solidFill>
                <a:srgbClr val="1A1A1A"/>
              </a:solidFill>
              <a:latin typeface="+mn-lt"/>
            </a:defRPr>
          </a:pPr>
          <a:endParaRPr lang="en-US"/>
        </a:p>
      </c:txPr>
    </c:legend>
    <c:plotVisOnly val="1"/>
    <c:dispBlanksAs val="zero"/>
    <c:showDLblsOverMax val="1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Total VAS%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v>Total VAS</c:v>
          </c:tx>
          <c:spPr>
            <a:solidFill>
              <a:srgbClr val="C0504D"/>
            </a:solidFill>
            <a:ln w="25400">
              <a:noFill/>
            </a:ln>
          </c:spPr>
          <c:invertIfNegative val="0"/>
          <c:cat>
            <c:numRef>
              <c:f>VAS!$B$8:$K$8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cat>
          <c:val>
            <c:numRef>
              <c:f>VAS!$B$13:$K$13</c:f>
              <c:numCache>
                <c:formatCode>0.00%</c:formatCode>
                <c:ptCount val="10"/>
                <c:pt idx="0">
                  <c:v>0.87000000000000011</c:v>
                </c:pt>
                <c:pt idx="1">
                  <c:v>0.88047876715079387</c:v>
                </c:pt>
                <c:pt idx="2">
                  <c:v>0.89154054753713996</c:v>
                </c:pt>
                <c:pt idx="3">
                  <c:v>0.90310806300061053</c:v>
                </c:pt>
                <c:pt idx="4">
                  <c:v>0.91512007658928884</c:v>
                </c:pt>
                <c:pt idx="5">
                  <c:v>0.92449738314737295</c:v>
                </c:pt>
                <c:pt idx="6">
                  <c:v>0.9343236044083405</c:v>
                </c:pt>
                <c:pt idx="7">
                  <c:v>0.94456310436699142</c:v>
                </c:pt>
                <c:pt idx="8">
                  <c:v>0.95518710811692098</c:v>
                </c:pt>
                <c:pt idx="9">
                  <c:v>0.96617237814066359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CA-4938-B4F3-B1DF81290B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4217535"/>
        <c:axId val="1"/>
      </c:barChart>
      <c:catAx>
        <c:axId val="1234217535"/>
        <c:scaling>
          <c:orientation val="minMax"/>
        </c:scaling>
        <c:delete val="0"/>
        <c:axPos val="b"/>
        <c:title>
          <c:layout/>
          <c:overlay val="0"/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%</a:t>
                </a:r>
                <a:r>
                  <a:rPr lang="en-US" baseline="0"/>
                  <a:t> of ARPU</a:t>
                </a:r>
                <a:endParaRPr lang="en-US"/>
              </a:p>
            </c:rich>
          </c:tx>
          <c:layout/>
          <c:overlay val="0"/>
        </c:title>
        <c:numFmt formatCode="0.00%" sourceLinked="1"/>
        <c:majorTickMark val="none"/>
        <c:minorTickMark val="none"/>
        <c:tickLblPos val="nextTo"/>
        <c:spPr>
          <a:ln w="9525">
            <a:noFill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4217535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1"/>
          <c:order val="0"/>
          <c:tx>
            <c:v>SMS/MMS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VAS!$B$8:$K$8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xVal>
          <c:yVal>
            <c:numRef>
              <c:f>VAS!$B$10:$K$10</c:f>
              <c:numCache>
                <c:formatCode>0.00%</c:formatCode>
                <c:ptCount val="10"/>
                <c:pt idx="0">
                  <c:v>0.04</c:v>
                </c:pt>
                <c:pt idx="1">
                  <c:v>4.0800000000000003E-2</c:v>
                </c:pt>
                <c:pt idx="2">
                  <c:v>4.1616000000000007E-2</c:v>
                </c:pt>
                <c:pt idx="3">
                  <c:v>4.2448320000000005E-2</c:v>
                </c:pt>
                <c:pt idx="4">
                  <c:v>4.3297286400000003E-2</c:v>
                </c:pt>
                <c:pt idx="5">
                  <c:v>4.1132422080000001E-2</c:v>
                </c:pt>
                <c:pt idx="6">
                  <c:v>3.9075800975999997E-2</c:v>
                </c:pt>
                <c:pt idx="7">
                  <c:v>3.7122010927199994E-2</c:v>
                </c:pt>
                <c:pt idx="8">
                  <c:v>3.5265910380839996E-2</c:v>
                </c:pt>
                <c:pt idx="9">
                  <c:v>3.3502614861797994E-2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CD0D-4365-81D4-FA6D1172FCF3}"/>
            </c:ext>
          </c:extLst>
        </c:ser>
        <c:ser>
          <c:idx val="2"/>
          <c:order val="1"/>
          <c:tx>
            <c:strRef>
              <c:f>VAS!$A$13</c:f>
              <c:strCache>
                <c:ptCount val="1"/>
                <c:pt idx="0">
                  <c:v>Total VAS %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VAS!$B$8:$D$8</c:f>
              <c:numCache>
                <c:formatCode>General</c:formatCode>
                <c:ptCount val="3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</c:numCache>
            </c:numRef>
          </c:xVal>
          <c:yVal>
            <c:numRef>
              <c:f>VAS!$B$13:$D$13</c:f>
              <c:numCache>
                <c:formatCode>0.00%</c:formatCode>
                <c:ptCount val="3"/>
                <c:pt idx="0">
                  <c:v>0.87000000000000011</c:v>
                </c:pt>
                <c:pt idx="1">
                  <c:v>0.88047876715079387</c:v>
                </c:pt>
                <c:pt idx="2">
                  <c:v>0.89154054753713996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CD0D-4365-81D4-FA6D1172FCF3}"/>
            </c:ext>
          </c:extLst>
        </c:ser>
        <c:ser>
          <c:idx val="0"/>
          <c:order val="2"/>
          <c:tx>
            <c:v>Mobile data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</c:marker>
          <c:xVal>
            <c:numRef>
              <c:f>VAS!$B$8:$K$8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xVal>
          <c:yVal>
            <c:numRef>
              <c:f>VAS!$B$9:$K$9</c:f>
              <c:numCache>
                <c:formatCode>0.00%</c:formatCode>
                <c:ptCount val="10"/>
                <c:pt idx="0">
                  <c:v>0.8</c:v>
                </c:pt>
                <c:pt idx="1">
                  <c:v>0.81127876715079383</c:v>
                </c:pt>
                <c:pt idx="2">
                  <c:v>0.82271654753713996</c:v>
                </c:pt>
                <c:pt idx="3">
                  <c:v>0.83431558300061048</c:v>
                </c:pt>
                <c:pt idx="4">
                  <c:v>0.84607814698928885</c:v>
                </c:pt>
                <c:pt idx="5">
                  <c:v>0.85800654500337292</c:v>
                </c:pt>
                <c:pt idx="6">
                  <c:v>0.87010311504706062</c:v>
                </c:pt>
                <c:pt idx="7">
                  <c:v>0.88237022808680576</c:v>
                </c:pt>
                <c:pt idx="8">
                  <c:v>0.89481028851603561</c:v>
                </c:pt>
                <c:pt idx="9">
                  <c:v>0.9074257346264194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CD0D-4365-81D4-FA6D1172FCF3}"/>
            </c:ext>
          </c:extLst>
        </c:ser>
        <c:ser>
          <c:idx val="3"/>
          <c:order val="3"/>
          <c:tx>
            <c:v>Downloads</c:v>
          </c:tx>
          <c:xVal>
            <c:numRef>
              <c:f>VAS!$B$8:$K$8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xVal>
          <c:yVal>
            <c:numRef>
              <c:f>VAS!$B$11:$K$11</c:f>
              <c:numCache>
                <c:formatCode>0.00%</c:formatCode>
                <c:ptCount val="10"/>
                <c:pt idx="0">
                  <c:v>0.01</c:v>
                </c:pt>
                <c:pt idx="1">
                  <c:v>8.0000000000000002E-3</c:v>
                </c:pt>
                <c:pt idx="2">
                  <c:v>6.4000000000000003E-3</c:v>
                </c:pt>
                <c:pt idx="3">
                  <c:v>5.1200000000000004E-3</c:v>
                </c:pt>
                <c:pt idx="4">
                  <c:v>4.0960000000000007E-3</c:v>
                </c:pt>
                <c:pt idx="5">
                  <c:v>3.2768000000000007E-3</c:v>
                </c:pt>
                <c:pt idx="6">
                  <c:v>2.6214400000000009E-3</c:v>
                </c:pt>
                <c:pt idx="7">
                  <c:v>2.097152000000001E-3</c:v>
                </c:pt>
                <c:pt idx="8">
                  <c:v>1.6777216000000009E-3</c:v>
                </c:pt>
                <c:pt idx="9">
                  <c:v>1.3421772800000008E-3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CD0D-4365-81D4-FA6D1172FCF3}"/>
            </c:ext>
          </c:extLst>
        </c:ser>
        <c:ser>
          <c:idx val="4"/>
          <c:order val="4"/>
          <c:tx>
            <c:v>Entertainment</c:v>
          </c:tx>
          <c:xVal>
            <c:numRef>
              <c:f>VAS!$B$8:$K$8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xVal>
          <c:yVal>
            <c:numRef>
              <c:f>VAS!$B$12:$K$12</c:f>
              <c:numCache>
                <c:formatCode>0.00%</c:formatCode>
                <c:ptCount val="10"/>
                <c:pt idx="0">
                  <c:v>0.02</c:v>
                </c:pt>
                <c:pt idx="1">
                  <c:v>2.0400000000000001E-2</c:v>
                </c:pt>
                <c:pt idx="2">
                  <c:v>2.0808000000000004E-2</c:v>
                </c:pt>
                <c:pt idx="3">
                  <c:v>2.1224160000000002E-2</c:v>
                </c:pt>
                <c:pt idx="4">
                  <c:v>2.1648643200000001E-2</c:v>
                </c:pt>
                <c:pt idx="5">
                  <c:v>2.2081616064000002E-2</c:v>
                </c:pt>
                <c:pt idx="6">
                  <c:v>2.2523248385280002E-2</c:v>
                </c:pt>
                <c:pt idx="7">
                  <c:v>2.2973713352985602E-2</c:v>
                </c:pt>
                <c:pt idx="8">
                  <c:v>2.3433187620045315E-2</c:v>
                </c:pt>
                <c:pt idx="9">
                  <c:v>2.3901851372446221E-2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CD0D-4365-81D4-FA6D1172FCF3}"/>
            </c:ext>
          </c:extLst>
        </c:ser>
        <c:ser>
          <c:idx val="5"/>
          <c:order val="5"/>
          <c:tx>
            <c:v>Total VAS</c:v>
          </c:tx>
          <c:xVal>
            <c:numRef>
              <c:f>VAS!$B$8:$K$8</c:f>
              <c:numCache>
                <c:formatCode>General</c:formatCode>
                <c:ptCount val="10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</c:numCache>
            </c:numRef>
          </c:xVal>
          <c:yVal>
            <c:numRef>
              <c:f>VAS!$B$13:$K$13</c:f>
              <c:numCache>
                <c:formatCode>0.00%</c:formatCode>
                <c:ptCount val="10"/>
                <c:pt idx="0">
                  <c:v>0.87000000000000011</c:v>
                </c:pt>
                <c:pt idx="1">
                  <c:v>0.88047876715079387</c:v>
                </c:pt>
                <c:pt idx="2">
                  <c:v>0.89154054753713996</c:v>
                </c:pt>
                <c:pt idx="3">
                  <c:v>0.90310806300061053</c:v>
                </c:pt>
                <c:pt idx="4">
                  <c:v>0.91512007658928884</c:v>
                </c:pt>
                <c:pt idx="5">
                  <c:v>0.92449738314737295</c:v>
                </c:pt>
                <c:pt idx="6">
                  <c:v>0.9343236044083405</c:v>
                </c:pt>
                <c:pt idx="7">
                  <c:v>0.94456310436699142</c:v>
                </c:pt>
                <c:pt idx="8">
                  <c:v>0.95518710811692098</c:v>
                </c:pt>
                <c:pt idx="9">
                  <c:v>0.96617237814066359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5-CD0D-4365-81D4-FA6D1172FC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33880383"/>
        <c:axId val="1"/>
      </c:scatterChart>
      <c:valAx>
        <c:axId val="12338803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Year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vert="horz"/>
          <a:lstStyle/>
          <a:p>
            <a:pPr>
              <a:defRPr sz="900" b="0" i="0" u="none" strike="noStrike" baseline="0">
                <a:solidFill>
                  <a:srgbClr val="424242"/>
                </a:solidFill>
                <a:latin typeface="Calibri"/>
                <a:ea typeface="Calibri"/>
                <a:cs typeface="Calibri"/>
              </a:defRPr>
            </a:pPr>
            <a:endParaRPr lang="en-US"/>
          </a:p>
        </c:txPr>
        <c:crossAx val="1"/>
        <c:crosses val="autoZero"/>
        <c:crossBetween val="midCat"/>
      </c:valAx>
      <c:valAx>
        <c:axId val="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%</a:t>
                </a:r>
                <a:r>
                  <a:rPr lang="en-US" baseline="0"/>
                  <a:t> of ARPU</a:t>
                </a:r>
                <a:endParaRPr lang="en-US"/>
              </a:p>
            </c:rich>
          </c:tx>
          <c:layout/>
          <c:overlay val="0"/>
        </c:title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3880383"/>
        <c:crosses val="autoZero"/>
        <c:crossBetween val="midCat"/>
      </c:valAx>
      <c:spPr>
        <a:noFill/>
        <a:ln w="25400">
          <a:noFill/>
        </a:ln>
      </c:spPr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424C3EF2-C498-40D9-A875-A19A50F3BFBC}" type="datetimeFigureOut">
              <a:rPr lang="en-US"/>
              <a:pPr>
                <a:defRPr/>
              </a:pPr>
              <a:t>5/8/2021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7EABE9C6-408C-4498-AB2B-3D5E74AE767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2FD20C1A-80E9-441E-83FA-2256AA9BB5E9}" type="datetimeFigureOut">
              <a:rPr lang="en-US"/>
              <a:pPr>
                <a:defRPr/>
              </a:pPr>
              <a:t>5/8/2021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anchor="ctr"/>
          <a:lstStyle/>
          <a:p>
            <a:pPr lvl="0"/>
            <a:endParaRPr lang="en-US" noProof="0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noProof="1" smtClean="0"/>
              <a:t>Click to edit Master text styles</a:t>
            </a:r>
            <a:endParaRPr lang="en-US" noProof="0"/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 noProof="0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90AB69CB-C68A-41A9-85F5-954B63084F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172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10D8DCA-1F01-4A7D-97E4-AA4C6F8ADF1F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7173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7174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C3881C6-C77C-43C1-A5C6-FB0140CD5C1B}" type="slidenum">
              <a:rPr lang="en-US" altLang="en-US" smtClean="0">
                <a:latin typeface="Calibri" panose="020F0502020204030204" pitchFamily="34" charset="0"/>
              </a:rPr>
              <a:pPr/>
              <a:t>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7175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3316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A10EBB0-CFD9-4234-9F4A-6887F4AE4765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3317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3318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DB97DCE1-5C8F-4EBD-918C-7FC1292040D4}" type="slidenum">
              <a:rPr lang="en-US" altLang="en-US" smtClean="0">
                <a:latin typeface="Calibri" panose="020F0502020204030204" pitchFamily="34" charset="0"/>
              </a:rPr>
              <a:pPr/>
              <a:t>15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3319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151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5364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973774D-2108-4413-8E53-37CDCC2F6E4B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5365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5366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1034545-4F06-4E98-91BD-95DAB255F6F3}" type="slidenum">
              <a:rPr lang="en-US" altLang="en-US" smtClean="0">
                <a:latin typeface="Calibri" panose="020F0502020204030204" pitchFamily="34" charset="0"/>
              </a:rPr>
              <a:pPr/>
              <a:t>16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5367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9416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7412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45FC2A2-E0EC-4451-85FC-3967DB2598E1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7413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7414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C49D0260-FC38-46B5-99D5-2FFEC284C145}" type="slidenum">
              <a:rPr lang="en-US" altLang="en-US" smtClean="0">
                <a:latin typeface="Calibri" panose="020F0502020204030204" pitchFamily="34" charset="0"/>
              </a:rPr>
              <a:pPr/>
              <a:t>17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7415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3100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460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66B303E-2A45-499F-8486-B67B21D011FE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9461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9462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C2F137CE-2BB2-40C1-8B21-703F61BE2970}" type="slidenum">
              <a:rPr lang="en-US" altLang="en-US" smtClean="0">
                <a:latin typeface="Calibri" panose="020F0502020204030204" pitchFamily="34" charset="0"/>
              </a:rPr>
              <a:pPr/>
              <a:t>18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9463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935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1508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B23A47D-4B02-47E8-ABD3-D61F455334AD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1509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1510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BB3EAFA3-C17E-469D-B223-898B1B8EF861}" type="slidenum">
              <a:rPr lang="en-US" altLang="en-US" smtClean="0">
                <a:latin typeface="Calibri" panose="020F0502020204030204" pitchFamily="34" charset="0"/>
              </a:rPr>
              <a:pPr/>
              <a:t>19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1511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28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3556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3599B93-F90C-4925-91E5-BEBEFC35946E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3557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3558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F88201EA-8973-4823-BC88-596B1801B420}" type="slidenum">
              <a:rPr lang="en-US" altLang="en-US" smtClean="0">
                <a:latin typeface="Calibri" panose="020F0502020204030204" pitchFamily="34" charset="0"/>
              </a:rPr>
              <a:pPr/>
              <a:t>20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3559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7871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5604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CB8BF4F-8631-435A-B914-26979BC893FC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5605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5606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E4AA8590-64F5-4F0A-9848-5D883A0F3D79}" type="slidenum">
              <a:rPr lang="en-US" altLang="en-US" smtClean="0">
                <a:latin typeface="Calibri" panose="020F0502020204030204" pitchFamily="34" charset="0"/>
              </a:rPr>
              <a:pPr/>
              <a:t>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5607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4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52B13A6-660A-4752-B49A-0027FD4E4CDB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9221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9222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B3150DE0-DE31-4ABD-B2A3-8CF759B076D6}" type="slidenum">
              <a:rPr lang="en-US" altLang="en-US" smtClean="0">
                <a:latin typeface="Calibri" panose="020F0502020204030204" pitchFamily="34" charset="0"/>
              </a:rPr>
              <a:pPr/>
              <a:t>2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9223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8436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460648C-3773-47AA-B07B-F7485692522F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8437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8438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030AFE5B-532E-4FD7-9B44-DD764BE0280A}" type="slidenum">
              <a:rPr lang="en-US" altLang="en-US" smtClean="0">
                <a:latin typeface="Calibri" panose="020F0502020204030204" pitchFamily="34" charset="0"/>
              </a:rPr>
              <a:pPr/>
              <a:t>7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8439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0484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C532B52-A689-4A92-B2F8-1A24334B9E5B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0485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0486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AA830FFE-4E95-40D1-A8E9-6FBF10B69885}" type="slidenum">
              <a:rPr lang="en-US" altLang="en-US" smtClean="0">
                <a:latin typeface="Calibri" panose="020F0502020204030204" pitchFamily="34" charset="0"/>
              </a:rPr>
              <a:pPr/>
              <a:t>8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20487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2292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D66D7DA-5ADB-4901-9C89-D80C7F411151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2293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2294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D30D1A50-8039-4FE5-9D3F-07DDC252A72D}" type="slidenum">
              <a:rPr lang="en-US" altLang="en-US" smtClean="0">
                <a:latin typeface="Calibri" panose="020F0502020204030204" pitchFamily="34" charset="0"/>
              </a:rPr>
              <a:pPr/>
              <a:t>9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2295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4340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5552425-B62A-4867-BC7D-C6E670ED5016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4341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4342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E7278F6-0906-4E8F-851C-A9AF0ABD7AAD}" type="slidenum">
              <a:rPr lang="en-US" altLang="en-US" smtClean="0">
                <a:latin typeface="Calibri" panose="020F0502020204030204" pitchFamily="34" charset="0"/>
              </a:rPr>
              <a:pPr/>
              <a:t>10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4343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6388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FEE6498-9596-40AC-92F1-B5C0DB3C02C3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6389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6390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3585E368-50DF-4D7F-8EDF-C10F19E1E976}" type="slidenum">
              <a:rPr lang="en-US" altLang="en-US" smtClean="0">
                <a:latin typeface="Calibri" panose="020F0502020204030204" pitchFamily="34" charset="0"/>
              </a:rPr>
              <a:pPr/>
              <a:t>11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6391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0D3A5F1-68D0-4BAE-91C4-A1DCF0FB5E39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9221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9222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E66CD15A-9FBA-4BA0-8451-1CFFDD5DD86A}" type="slidenum">
              <a:rPr lang="en-US" altLang="en-US" smtClean="0">
                <a:latin typeface="Calibri" panose="020F0502020204030204" pitchFamily="34" charset="0"/>
              </a:rPr>
              <a:pPr/>
              <a:t>13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9223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916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268" name="Rectangle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87666A2-AFE9-4814-BA2A-6A6E30F8ADB3}" type="datetime1">
              <a:rPr lang="en-US" altLang="en-US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5/8/2021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1269" name="Rectangle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1270" name="Rectangle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A2799017-451D-43EE-A97E-0A5804738A12}" type="slidenum">
              <a:rPr lang="en-US" altLang="en-US" smtClean="0">
                <a:latin typeface="Calibri" panose="020F0502020204030204" pitchFamily="34" charset="0"/>
              </a:rPr>
              <a:pPr/>
              <a:t>14</a:t>
            </a:fld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11271" name="Rectangle 7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244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9"/>
          <p:cNvSpPr/>
          <p:nvPr/>
        </p:nvSpPr>
        <p:spPr>
          <a:xfrm>
            <a:off x="-9525" y="6053138"/>
            <a:ext cx="2249488" cy="7127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10"/>
          <p:cNvSpPr/>
          <p:nvPr/>
        </p:nvSpPr>
        <p:spPr>
          <a:xfrm>
            <a:off x="2359025" y="6043613"/>
            <a:ext cx="6784975" cy="7143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515100" cy="685800"/>
          </a:xfrm>
        </p:spPr>
        <p:txBody>
          <a:bodyPr anchor="ctr"/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9013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A6D64C6-2D4D-4EDF-89AD-742C976E7AC0}" type="datetime1">
              <a:rPr lang="en-US"/>
              <a:pPr>
                <a:defRPr/>
              </a:pPr>
              <a:t>5/8/2021</a:t>
            </a:fld>
            <a:endParaRPr lang="en-US" dirty="0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975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C379C64F-A99B-4BF1-9EE4-1EF0BD55180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276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noProof="1" smtClean="0"/>
              <a:t>Click to edit Master text styles</a:t>
            </a:r>
            <a:endParaRPr lang="en-US"/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349FB2-9A40-46C6-8049-FE831FD1B53E}" type="datetime1">
              <a:rPr lang="en-US"/>
              <a:pPr>
                <a:defRPr/>
              </a:pPr>
              <a:t>5/8/2021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955B51-30C7-47D8-A402-CEA87456C34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3709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  <a:endParaRPr lang="en-US"/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187E55-5D11-464E-AC7A-777D619E97B4}" type="datetime1">
              <a:rPr lang="en-US"/>
              <a:pPr>
                <a:defRPr/>
              </a:pPr>
              <a:t>5/8/2021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8F2D3E-25DC-405E-983E-D959B0EDB4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8017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D4FDC0-61A1-4A69-B8A5-2BB57886243E}" type="datetime1">
              <a:rPr lang="en-US"/>
              <a:pPr>
                <a:defRPr/>
              </a:pPr>
              <a:t>5/8/2021</a:t>
            </a:fld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41493F-303B-43FD-8E23-573DC5BA9E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5626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A5C644-8B5D-4D26-B06E-44D28B2AD6C2}" type="datetime1">
              <a:rPr lang="en-US"/>
              <a:pPr>
                <a:defRPr/>
              </a:pPr>
              <a:t>5/8/2021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636AD1A3-83D7-4788-ADC8-42FFD6792AA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978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noProof="1" smtClean="0"/>
              <a:t>Click to edit Master text styles</a:t>
            </a:r>
            <a:endParaRPr lang="en-US"/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noProof="1" smtClean="0"/>
              <a:t>Click to edit Master text styles</a:t>
            </a:r>
            <a:endParaRPr lang="en-US"/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179748-EF18-4110-8AA6-D7A59931FE8C}" type="datetime1">
              <a:rPr lang="en-US"/>
              <a:pPr>
                <a:defRPr/>
              </a:pPr>
              <a:t>5/8/2021</a:t>
            </a:fld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DAA7FB-32EE-462E-B5B9-C10296585C4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0139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Title and 2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noProof="1" smtClean="0"/>
              <a:t>Click to edit Master text styles</a:t>
            </a:r>
            <a:endParaRPr lang="en-US"/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noProof="1" smtClean="0"/>
              <a:t>Click to edit Master text styles</a:t>
            </a:r>
            <a:endParaRPr lang="en-US"/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84685B-C88B-4FC3-974E-6BD290529309}" type="datetime1">
              <a:rPr lang="en-US"/>
              <a:pPr>
                <a:defRPr/>
              </a:pPr>
              <a:t>5/8/2021</a:t>
            </a:fld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6A1CF1-F26B-4F07-8CB4-471EE54C32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784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775" y="1600200"/>
            <a:ext cx="81534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/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fld id="{A4DEA719-3C64-46D8-AD96-57E33B4B9564}" type="datetime1">
              <a:rPr lang="en-US"/>
              <a:pPr>
                <a:defRPr/>
              </a:pPr>
              <a:t>5/8/2021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400"/>
            <a:ext cx="5421313" cy="365125"/>
          </a:xfrm>
          <a:prstGeom prst="rect">
            <a:avLst/>
          </a:prstGeom>
        </p:spPr>
        <p:txBody>
          <a:bodyPr vert="horz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35075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1588"/>
            <a:ext cx="5334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 eaLnBrk="1" hangingPunct="1">
              <a:defRPr sz="1400" b="1">
                <a:solidFill>
                  <a:srgbClr val="FFFFFF"/>
                </a:solidFill>
                <a:latin typeface="Tw Cen MT" panose="020B0602020104020603" pitchFamily="34" charset="0"/>
              </a:defRPr>
            </a:lvl1pPr>
          </a:lstStyle>
          <a:p>
            <a:pPr>
              <a:defRPr/>
            </a:pPr>
            <a:fld id="{645CA84B-6BA1-446D-8E3E-EA496C0308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85" r:id="rId2"/>
    <p:sldLayoutId id="2147483686" r:id="rId3"/>
    <p:sldLayoutId id="2147483687" r:id="rId4"/>
    <p:sldLayoutId id="2147483691" r:id="rId5"/>
    <p:sldLayoutId id="2147483688" r:id="rId6"/>
    <p:sldLayoutId id="2147483689" r:id="rId7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latinLnBrk="0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latinLnBrk="0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latinLnBrk="0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latinLnBrk="0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3.png"/><Relationship Id="rId4" Type="http://schemas.openxmlformats.org/officeDocument/2006/relationships/oleObject" Target="../embeddings/oleObject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chart" Target="../charts/chart6.xml"/><Relationship Id="rId4" Type="http://schemas.openxmlformats.org/officeDocument/2006/relationships/image" Target="../media/image1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chart" Target="../charts/chart7.xml"/><Relationship Id="rId4" Type="http://schemas.openxmlformats.org/officeDocument/2006/relationships/image" Target="../media/image1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nesimcard.com/cell-phone-rates/thailand/#rates_table" TargetMode="External"/><Relationship Id="rId2" Type="http://schemas.openxmlformats.org/officeDocument/2006/relationships/hyperlink" Target="https://www.dtac.co.th/en/prepaid/simdtac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ationthailand.com/Corporate/30358865" TargetMode="External"/><Relationship Id="rId4" Type="http://schemas.openxmlformats.org/officeDocument/2006/relationships/hyperlink" Target="https://www.bangkokpost.com/business/1468406/true-move-h-says-itll-sit-out-1800mhz-bid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png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PCS Scoreboard</a:t>
            </a:r>
            <a:endParaRPr lang="en-US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6147" name="Rectangle 3"/>
          <p:cNvSpPr>
            <a:spLocks noGrp="1"/>
          </p:cNvSpPr>
          <p:nvPr>
            <p:ph type="subTitle" idx="1"/>
          </p:nvPr>
        </p:nvSpPr>
        <p:spPr bwMode="auto">
          <a:xfrm>
            <a:off x="2362200" y="6049963"/>
            <a:ext cx="6515100" cy="685800"/>
          </a:xfrm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mtClean="0"/>
              <a:t>Group 4</a:t>
            </a:r>
          </a:p>
        </p:txBody>
      </p:sp>
      <p:pic>
        <p:nvPicPr>
          <p:cNvPr id="6148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0648"/>
            <a:ext cx="4941887" cy="494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76056" y="1196752"/>
            <a:ext cx="39604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Group 4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Sheikh Md. Salman </a:t>
            </a:r>
            <a:r>
              <a:rPr lang="en-US" dirty="0" smtClean="0"/>
              <a:t>1835222660</a:t>
            </a:r>
            <a:br>
              <a:rPr lang="en-US" dirty="0" smtClean="0"/>
            </a:br>
            <a:r>
              <a:rPr lang="en-US" dirty="0" err="1"/>
              <a:t>Rawnak</a:t>
            </a:r>
            <a:r>
              <a:rPr lang="en-US" dirty="0"/>
              <a:t> </a:t>
            </a:r>
            <a:r>
              <a:rPr lang="en-US" dirty="0" err="1"/>
              <a:t>Zarin</a:t>
            </a:r>
            <a:r>
              <a:rPr lang="en-US" dirty="0"/>
              <a:t> Khan </a:t>
            </a:r>
            <a:r>
              <a:rPr lang="en-US" dirty="0" smtClean="0"/>
              <a:t>1925251060</a:t>
            </a:r>
            <a:br>
              <a:rPr lang="en-US" dirty="0" smtClean="0"/>
            </a:br>
            <a:r>
              <a:rPr lang="en-US" dirty="0" err="1"/>
              <a:t>Fatema</a:t>
            </a:r>
            <a:r>
              <a:rPr lang="en-US" dirty="0"/>
              <a:t> </a:t>
            </a:r>
            <a:r>
              <a:rPr lang="en-US" dirty="0" err="1"/>
              <a:t>Binte</a:t>
            </a:r>
            <a:r>
              <a:rPr lang="en-US" dirty="0"/>
              <a:t> Ahmed </a:t>
            </a:r>
            <a:r>
              <a:rPr lang="en-US" dirty="0" smtClean="0"/>
              <a:t>1835219660</a:t>
            </a:r>
            <a:br>
              <a:rPr lang="en-US" dirty="0" smtClean="0"/>
            </a:br>
            <a:r>
              <a:rPr lang="en-US" dirty="0" err="1"/>
              <a:t>Yamundow</a:t>
            </a:r>
            <a:r>
              <a:rPr lang="en-US" dirty="0"/>
              <a:t> Jah </a:t>
            </a:r>
            <a:r>
              <a:rPr lang="en-US" dirty="0" smtClean="0"/>
              <a:t>2016662660</a:t>
            </a:r>
            <a:br>
              <a:rPr lang="en-US" dirty="0" smtClean="0"/>
            </a:br>
            <a:r>
              <a:rPr lang="en-US" dirty="0" smtClean="0"/>
              <a:t>Arafat Ahmed 2016224060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Monthly Usage of Prepaid and Postpaid Talk time of Thailand</a:t>
            </a:r>
            <a:endParaRPr lang="en-US" dirty="0"/>
          </a:p>
        </p:txBody>
      </p:sp>
      <p:pic>
        <p:nvPicPr>
          <p:cNvPr id="13315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1468438"/>
            <a:ext cx="6896100" cy="537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Monthly Usage of Prepaid and Postpaid Talk time of Thailand</a:t>
            </a:r>
            <a:endParaRPr lang="en-US" dirty="0"/>
          </a:p>
        </p:txBody>
      </p:sp>
      <p:graphicFrame>
        <p:nvGraphicFramePr>
          <p:cNvPr id="15363" name="Chart 7"/>
          <p:cNvGraphicFramePr>
            <a:graphicFrameLocks/>
          </p:cNvGraphicFramePr>
          <p:nvPr/>
        </p:nvGraphicFramePr>
        <p:xfrm>
          <a:off x="-50800" y="1433513"/>
          <a:ext cx="9245600" cy="547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8" name="Chart" r:id="rId4" imgW="9254530" imgH="5480779" progId="Excel.Chart.8">
                  <p:embed/>
                </p:oleObj>
              </mc:Choice>
              <mc:Fallback>
                <p:oleObj name="Chart" r:id="rId4" imgW="9254530" imgH="5480779" progId="Excel.Chart.8">
                  <p:embed/>
                  <p:pic>
                    <p:nvPicPr>
                      <p:cNvPr id="0" name="Chart 7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50800" y="1433513"/>
                        <a:ext cx="9245600" cy="54752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BD0B3-7691-4263-97BC-E5966F80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Call Rate</a:t>
            </a:r>
          </a:p>
        </p:txBody>
      </p:sp>
      <p:sp>
        <p:nvSpPr>
          <p:cNvPr id="10246" name="TextBox 6">
            <a:extLst>
              <a:ext uri="{FF2B5EF4-FFF2-40B4-BE49-F238E27FC236}">
                <a16:creationId xmlns:a16="http://schemas.microsoft.com/office/drawing/2014/main" id="{92C177DD-C8EA-484B-AF74-31B5BC521E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7" y="5373688"/>
            <a:ext cx="15843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prstClr val="black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5F0DFF-0290-4292-AF0B-34748D774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28" y="1734178"/>
            <a:ext cx="2735642" cy="3124532"/>
          </a:xfrm>
          <a:prstGeom prst="rect">
            <a:avLst/>
          </a:prstGeom>
        </p:spPr>
      </p:pic>
      <p:graphicFrame>
        <p:nvGraphicFramePr>
          <p:cNvPr id="10" name="Chart 9" title="Chart">
            <a:extLst>
              <a:ext uri="{FF2B5EF4-FFF2-40B4-BE49-F238E27FC236}">
                <a16:creationId xmlns:a16="http://schemas.microsoft.com/office/drawing/2014/main" id="{FC3AB651-2503-4523-B02F-20249E65C05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891183" y="1734547"/>
          <a:ext cx="5084468" cy="3519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47780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Monthly </a:t>
            </a:r>
            <a:r>
              <a:rPr lang="en-US" dirty="0" err="1" smtClean="0"/>
              <a:t>Charge_Postpaid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68313" y="2276475"/>
          <a:ext cx="3024187" cy="3178175"/>
        </p:xfrm>
        <a:graphic>
          <a:graphicData uri="http://schemas.openxmlformats.org/drawingml/2006/table">
            <a:tbl>
              <a:tblPr/>
              <a:tblGrid>
                <a:gridCol w="1576812">
                  <a:extLst>
                    <a:ext uri="{9D8B030D-6E8A-4147-A177-3AD203B41FA5}">
                      <a16:colId xmlns:a16="http://schemas.microsoft.com/office/drawing/2014/main" val="3649791471"/>
                    </a:ext>
                  </a:extLst>
                </a:gridCol>
                <a:gridCol w="1447375">
                  <a:extLst>
                    <a:ext uri="{9D8B030D-6E8A-4147-A177-3AD203B41FA5}">
                      <a16:colId xmlns:a16="http://schemas.microsoft.com/office/drawing/2014/main" val="142428034"/>
                    </a:ext>
                  </a:extLst>
                </a:gridCol>
              </a:tblGrid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Year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Monthly Charge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342917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2021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$27.00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28023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2022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$26.60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881736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2023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$26.20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3394890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2024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$25.81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553682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2025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$25.43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461850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2026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$25.05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5955689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2027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$24.67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155126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2028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$24.31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7738922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2029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$23.94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02325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2030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$23.59 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420271"/>
                  </a:ext>
                </a:extLst>
              </a:tr>
            </a:tbl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0EE0E6A-3AC3-415A-9FEA-004045F71BA5}"/>
              </a:ext>
            </a:extLst>
          </p:cNvPr>
          <p:cNvGraphicFramePr>
            <a:graphicFrameLocks/>
          </p:cNvGraphicFramePr>
          <p:nvPr/>
        </p:nvGraphicFramePr>
        <p:xfrm>
          <a:off x="4007643" y="2276872"/>
          <a:ext cx="4755357" cy="3177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3910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Monthly </a:t>
            </a:r>
            <a:r>
              <a:rPr lang="en-US" dirty="0" err="1" smtClean="0"/>
              <a:t>Charge_Postpaid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Setting up Primary value for 2021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79388" y="1989138"/>
          <a:ext cx="8785224" cy="2376488"/>
        </p:xfrm>
        <a:graphic>
          <a:graphicData uri="http://schemas.openxmlformats.org/drawingml/2006/table">
            <a:tbl>
              <a:tblPr/>
              <a:tblGrid>
                <a:gridCol w="2270823">
                  <a:extLst>
                    <a:ext uri="{9D8B030D-6E8A-4147-A177-3AD203B41FA5}">
                      <a16:colId xmlns:a16="http://schemas.microsoft.com/office/drawing/2014/main" val="146682305"/>
                    </a:ext>
                  </a:extLst>
                </a:gridCol>
                <a:gridCol w="1513882">
                  <a:extLst>
                    <a:ext uri="{9D8B030D-6E8A-4147-A177-3AD203B41FA5}">
                      <a16:colId xmlns:a16="http://schemas.microsoft.com/office/drawing/2014/main" val="3239783637"/>
                    </a:ext>
                  </a:extLst>
                </a:gridCol>
                <a:gridCol w="2015237">
                  <a:extLst>
                    <a:ext uri="{9D8B030D-6E8A-4147-A177-3AD203B41FA5}">
                      <a16:colId xmlns:a16="http://schemas.microsoft.com/office/drawing/2014/main" val="328269065"/>
                    </a:ext>
                  </a:extLst>
                </a:gridCol>
                <a:gridCol w="1332370">
                  <a:extLst>
                    <a:ext uri="{9D8B030D-6E8A-4147-A177-3AD203B41FA5}">
                      <a16:colId xmlns:a16="http://schemas.microsoft.com/office/drawing/2014/main" val="562595543"/>
                    </a:ext>
                  </a:extLst>
                </a:gridCol>
                <a:gridCol w="1652912">
                  <a:extLst>
                    <a:ext uri="{9D8B030D-6E8A-4147-A177-3AD203B41FA5}">
                      <a16:colId xmlns:a16="http://schemas.microsoft.com/office/drawing/2014/main" val="199129632"/>
                    </a:ext>
                  </a:extLst>
                </a:gridCol>
              </a:tblGrid>
              <a:tr h="2474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Companies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Internet Speed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Calls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Internet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Price ($)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0908199"/>
                  </a:ext>
                </a:extLst>
              </a:tr>
              <a:tr h="3878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AIS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4G </a:t>
                      </a:r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Max Speed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4G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250 minutes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4GB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$28.87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185896"/>
                  </a:ext>
                </a:extLst>
              </a:tr>
              <a:tr h="5775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DTAC Go NO LIMIT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4G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Unlimited </a:t>
                      </a:r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DTAC to DTAC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Unlimited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$28.87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3339636"/>
                  </a:ext>
                </a:extLst>
              </a:tr>
              <a:tr h="3878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TrueMove Unlimited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4G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300 minutes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Unlimited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$22.45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1142790"/>
                  </a:ext>
                </a:extLst>
              </a:tr>
              <a:tr h="3878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My Cat Smart Pack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3G/4G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450 minutes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11GB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$28.87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913702"/>
                  </a:ext>
                </a:extLst>
              </a:tr>
              <a:tr h="387859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smtClean="0">
                          <a:effectLst/>
                          <a:latin typeface="Arial" panose="020B0604020202020204" pitchFamily="34" charset="0"/>
                        </a:rPr>
                        <a:t>Average </a:t>
                      </a:r>
                      <a:r>
                        <a:rPr lang="en-US" sz="1400" b="1" i="0" u="none" strike="noStrike" dirty="0">
                          <a:effectLst/>
                          <a:latin typeface="Arial" panose="020B0604020202020204" pitchFamily="34" charset="0"/>
                        </a:rPr>
                        <a:t>Monthly Charge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1" i="0" u="none" strike="noStrike" dirty="0" smtClean="0">
                          <a:effectLst/>
                          <a:latin typeface="Arial" panose="020B0604020202020204" pitchFamily="34" charset="0"/>
                        </a:rPr>
                        <a:t>$27.27 </a:t>
                      </a:r>
                      <a:endParaRPr lang="en-US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649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890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Monthly </a:t>
            </a:r>
            <a:r>
              <a:rPr lang="en-US" dirty="0" err="1"/>
              <a:t>Charge_Postpaid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Justification for % Change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27063" y="1989138"/>
          <a:ext cx="7545386" cy="3392659"/>
        </p:xfrm>
        <a:graphic>
          <a:graphicData uri="http://schemas.openxmlformats.org/drawingml/2006/table">
            <a:tbl>
              <a:tblPr/>
              <a:tblGrid>
                <a:gridCol w="1275021">
                  <a:extLst>
                    <a:ext uri="{9D8B030D-6E8A-4147-A177-3AD203B41FA5}">
                      <a16:colId xmlns:a16="http://schemas.microsoft.com/office/drawing/2014/main" val="3275972369"/>
                    </a:ext>
                  </a:extLst>
                </a:gridCol>
                <a:gridCol w="1571007">
                  <a:extLst>
                    <a:ext uri="{9D8B030D-6E8A-4147-A177-3AD203B41FA5}">
                      <a16:colId xmlns:a16="http://schemas.microsoft.com/office/drawing/2014/main" val="2590565109"/>
                    </a:ext>
                  </a:extLst>
                </a:gridCol>
                <a:gridCol w="1948959">
                  <a:extLst>
                    <a:ext uri="{9D8B030D-6E8A-4147-A177-3AD203B41FA5}">
                      <a16:colId xmlns:a16="http://schemas.microsoft.com/office/drawing/2014/main" val="3998982685"/>
                    </a:ext>
                  </a:extLst>
                </a:gridCol>
                <a:gridCol w="1493594">
                  <a:extLst>
                    <a:ext uri="{9D8B030D-6E8A-4147-A177-3AD203B41FA5}">
                      <a16:colId xmlns:a16="http://schemas.microsoft.com/office/drawing/2014/main" val="4093083833"/>
                    </a:ext>
                  </a:extLst>
                </a:gridCol>
                <a:gridCol w="1256805">
                  <a:extLst>
                    <a:ext uri="{9D8B030D-6E8A-4147-A177-3AD203B41FA5}">
                      <a16:colId xmlns:a16="http://schemas.microsoft.com/office/drawing/2014/main" val="1222377752"/>
                    </a:ext>
                  </a:extLst>
                </a:gridCol>
              </a:tblGrid>
              <a:tr h="5072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Year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ARPU (THB/sub/month)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ARPU (USD/sub/month)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Growth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Avg Growth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863904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2007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693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22.176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3"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-1.49%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5093637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2008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586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18.752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-15.44%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52318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2009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582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18.624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-0.68%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0117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2010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582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18.624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0.00%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898271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2011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581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18.592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-0.17%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967246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2012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621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19.872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6.88%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503444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606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19.392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-2.42%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82706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596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19.072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-1.65%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816540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2015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542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17.344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-9.06%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214960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2016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556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17.792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2.58%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55341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2017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567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18.144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1.98%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542574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2018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552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17.664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-2.65%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9161771"/>
                  </a:ext>
                </a:extLst>
              </a:tr>
              <a:tr h="2219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2019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567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18.144</a:t>
                      </a:r>
                    </a:p>
                  </a:txBody>
                  <a:tcPr marL="8602" marR="8602" marT="859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2.72%</a:t>
                      </a:r>
                    </a:p>
                  </a:txBody>
                  <a:tcPr marL="8602" marR="8602" marT="85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690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086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Selling price per </a:t>
            </a:r>
            <a:r>
              <a:rPr lang="en-US" dirty="0" err="1" smtClean="0"/>
              <a:t>Card_Prepaid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95288" y="2093913"/>
          <a:ext cx="3384550" cy="3167065"/>
        </p:xfrm>
        <a:graphic>
          <a:graphicData uri="http://schemas.openxmlformats.org/drawingml/2006/table">
            <a:tbl>
              <a:tblPr/>
              <a:tblGrid>
                <a:gridCol w="1512246">
                  <a:extLst>
                    <a:ext uri="{9D8B030D-6E8A-4147-A177-3AD203B41FA5}">
                      <a16:colId xmlns:a16="http://schemas.microsoft.com/office/drawing/2014/main" val="40106164"/>
                    </a:ext>
                  </a:extLst>
                </a:gridCol>
                <a:gridCol w="1872304">
                  <a:extLst>
                    <a:ext uri="{9D8B030D-6E8A-4147-A177-3AD203B41FA5}">
                      <a16:colId xmlns:a16="http://schemas.microsoft.com/office/drawing/2014/main" val="2752224204"/>
                    </a:ext>
                  </a:extLst>
                </a:gridCol>
              </a:tblGrid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Year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Selling Price Per Card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360647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2021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$17.50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174468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2022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$17.13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83750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2023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$16.76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8348988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2024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$16.41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269025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2025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$16.06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59503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2026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$15.71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094761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2027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$15.38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33376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2028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$15.05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8393491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2029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$14.73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934608"/>
                  </a:ext>
                </a:extLst>
              </a:tr>
              <a:tr h="287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2030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$14.42 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6428539"/>
                  </a:ext>
                </a:extLst>
              </a:tr>
            </a:tbl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/>
        </p:nvGraphicFramePr>
        <p:xfrm>
          <a:off x="4067944" y="2197728"/>
          <a:ext cx="4695056" cy="30639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2230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Selling price per </a:t>
            </a:r>
            <a:r>
              <a:rPr lang="en-US" dirty="0" err="1" smtClean="0"/>
              <a:t>Card_Prepaid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Setting up Primary value for 2021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09600" y="1844675"/>
          <a:ext cx="8153400" cy="1649412"/>
        </p:xfrm>
        <a:graphic>
          <a:graphicData uri="http://schemas.openxmlformats.org/drawingml/2006/table">
            <a:tbl>
              <a:tblPr/>
              <a:tblGrid>
                <a:gridCol w="1869084">
                  <a:extLst>
                    <a:ext uri="{9D8B030D-6E8A-4147-A177-3AD203B41FA5}">
                      <a16:colId xmlns:a16="http://schemas.microsoft.com/office/drawing/2014/main" val="3489456998"/>
                    </a:ext>
                  </a:extLst>
                </a:gridCol>
                <a:gridCol w="1445244">
                  <a:extLst>
                    <a:ext uri="{9D8B030D-6E8A-4147-A177-3AD203B41FA5}">
                      <a16:colId xmlns:a16="http://schemas.microsoft.com/office/drawing/2014/main" val="2190787369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3075336536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3107203673"/>
                    </a:ext>
                  </a:extLst>
                </a:gridCol>
                <a:gridCol w="1207345">
                  <a:extLst>
                    <a:ext uri="{9D8B030D-6E8A-4147-A177-3AD203B41FA5}">
                      <a16:colId xmlns:a16="http://schemas.microsoft.com/office/drawing/2014/main" val="306588473"/>
                    </a:ext>
                  </a:extLst>
                </a:gridCol>
                <a:gridCol w="1039439">
                  <a:extLst>
                    <a:ext uri="{9D8B030D-6E8A-4147-A177-3AD203B41FA5}">
                      <a16:colId xmlns:a16="http://schemas.microsoft.com/office/drawing/2014/main" val="1702829674"/>
                    </a:ext>
                  </a:extLst>
                </a:gridCol>
              </a:tblGrid>
              <a:tr h="222946"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effectLst/>
                          <a:latin typeface="Arial" panose="020B0604020202020204" pitchFamily="34" charset="0"/>
                        </a:rPr>
                        <a:t>Types of Prepaid Packages (considering 30 Days duration)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632658"/>
                  </a:ext>
                </a:extLst>
              </a:tr>
              <a:tr h="3117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of Rates</a:t>
                      </a:r>
                    </a:p>
                  </a:txBody>
                  <a:tcPr marL="9525" marR="9525" marT="95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1</a:t>
                      </a:r>
                    </a:p>
                  </a:txBody>
                  <a:tcPr marL="9525" marR="9525" marT="95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2</a:t>
                      </a:r>
                    </a:p>
                  </a:txBody>
                  <a:tcPr marL="9525" marR="9525" marT="95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3</a:t>
                      </a:r>
                    </a:p>
                  </a:txBody>
                  <a:tcPr marL="9525" marR="9525" marT="95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4</a:t>
                      </a:r>
                    </a:p>
                  </a:txBody>
                  <a:tcPr marL="9525" marR="9525" marT="95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5</a:t>
                      </a:r>
                    </a:p>
                  </a:txBody>
                  <a:tcPr marL="9525" marR="9525" marT="95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9214825"/>
                  </a:ext>
                </a:extLst>
              </a:tr>
              <a:tr h="222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Companies: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7601509"/>
                  </a:ext>
                </a:extLst>
              </a:tr>
              <a:tr h="222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AIS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$9.63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$11.24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$20.87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$27.30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$35.65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400395"/>
                  </a:ext>
                </a:extLst>
              </a:tr>
              <a:tr h="222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DTAC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$9.60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$12.81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$22.45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$25.66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$64.19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269785"/>
                  </a:ext>
                </a:extLst>
              </a:tr>
              <a:tr h="222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True Move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$9.63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$11.24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$20.87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$25.66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$51.35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0068260"/>
                  </a:ext>
                </a:extLst>
              </a:tr>
              <a:tr h="222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My Cat</a:t>
                      </a: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$9.60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$12.81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$19.24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$28.87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$32.08 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081234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09600" y="3716338"/>
          <a:ext cx="8153398" cy="2089150"/>
        </p:xfrm>
        <a:graphic>
          <a:graphicData uri="http://schemas.openxmlformats.org/drawingml/2006/table">
            <a:tbl>
              <a:tblPr/>
              <a:tblGrid>
                <a:gridCol w="1010070">
                  <a:extLst>
                    <a:ext uri="{9D8B030D-6E8A-4147-A177-3AD203B41FA5}">
                      <a16:colId xmlns:a16="http://schemas.microsoft.com/office/drawing/2014/main" val="4036412750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74450059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4040528555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4061181283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3041658257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39645329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53327644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484245037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3464660965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35428770"/>
                    </a:ext>
                  </a:extLst>
                </a:gridCol>
                <a:gridCol w="662608">
                  <a:extLst>
                    <a:ext uri="{9D8B030D-6E8A-4147-A177-3AD203B41FA5}">
                      <a16:colId xmlns:a16="http://schemas.microsoft.com/office/drawing/2014/main" val="4063950643"/>
                    </a:ext>
                  </a:extLst>
                </a:gridCol>
              </a:tblGrid>
              <a:tr h="7701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of Rates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Total Subscriber (In Million)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Total Prepaid Subscriber </a:t>
                      </a:r>
                      <a:b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(in million)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Total Number of cards Sold (in million)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1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2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3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4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5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Average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575396"/>
                  </a:ext>
                </a:extLst>
              </a:tr>
              <a:tr h="2637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AIS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41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31.48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47.22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$181.89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$106.15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$147.82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$193.37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$168.34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$797.57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$16.89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9794768"/>
                  </a:ext>
                </a:extLst>
              </a:tr>
              <a:tr h="2637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DTAC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18.8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12.7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19.05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$73.15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$48.81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$64.15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$73.32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$122.28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$381.71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$20.04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5974906"/>
                  </a:ext>
                </a:extLst>
              </a:tr>
              <a:tr h="2637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True Move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30.64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21.15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31.725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$122.20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$71.32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$99.32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$122.11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$162.91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$577.86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$18.21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509165"/>
                  </a:ext>
                </a:extLst>
              </a:tr>
              <a:tr h="2637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My Cat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2.88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4.05</a:t>
                      </a: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$15.55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$10.38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$11.69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$17.54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$12.99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$68.15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effectLst/>
                          <a:latin typeface="Arial" panose="020B0604020202020204" pitchFamily="34" charset="0"/>
                        </a:rPr>
                        <a:t>$16.83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1157082"/>
                  </a:ext>
                </a:extLst>
              </a:tr>
              <a:tr h="263795">
                <a:tc gridSpan="10"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effectLst/>
                          <a:latin typeface="Arial" panose="020B0604020202020204" pitchFamily="34" charset="0"/>
                        </a:rPr>
                        <a:t>Averaged Selling Price Per </a:t>
                      </a:r>
                      <a:r>
                        <a:rPr lang="en-US" sz="1000" b="1" i="0" u="none" strike="noStrike" dirty="0" smtClean="0">
                          <a:effectLst/>
                          <a:latin typeface="Arial" panose="020B0604020202020204" pitchFamily="34" charset="0"/>
                        </a:rPr>
                        <a:t>Card</a:t>
                      </a:r>
                      <a:endParaRPr lang="en-US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1" i="0" u="none" strike="noStrike" dirty="0" smtClean="0">
                          <a:effectLst/>
                          <a:latin typeface="Arial" panose="020B0604020202020204" pitchFamily="34" charset="0"/>
                        </a:rPr>
                        <a:t>$17.99 </a:t>
                      </a:r>
                      <a:endParaRPr lang="en-US" sz="10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83" marR="6383" marT="63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640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613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Selling price per </a:t>
            </a:r>
            <a:r>
              <a:rPr lang="en-US" dirty="0" err="1" smtClean="0"/>
              <a:t>Card_Prepaid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Justification for % Change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44525" y="1916113"/>
          <a:ext cx="7599363" cy="3744910"/>
        </p:xfrm>
        <a:graphic>
          <a:graphicData uri="http://schemas.openxmlformats.org/drawingml/2006/table">
            <a:tbl>
              <a:tblPr/>
              <a:tblGrid>
                <a:gridCol w="1284142">
                  <a:extLst>
                    <a:ext uri="{9D8B030D-6E8A-4147-A177-3AD203B41FA5}">
                      <a16:colId xmlns:a16="http://schemas.microsoft.com/office/drawing/2014/main" val="1363474044"/>
                    </a:ext>
                  </a:extLst>
                </a:gridCol>
                <a:gridCol w="1582245">
                  <a:extLst>
                    <a:ext uri="{9D8B030D-6E8A-4147-A177-3AD203B41FA5}">
                      <a16:colId xmlns:a16="http://schemas.microsoft.com/office/drawing/2014/main" val="2860830022"/>
                    </a:ext>
                  </a:extLst>
                </a:gridCol>
                <a:gridCol w="1962901">
                  <a:extLst>
                    <a:ext uri="{9D8B030D-6E8A-4147-A177-3AD203B41FA5}">
                      <a16:colId xmlns:a16="http://schemas.microsoft.com/office/drawing/2014/main" val="1243969654"/>
                    </a:ext>
                  </a:extLst>
                </a:gridCol>
                <a:gridCol w="1504280">
                  <a:extLst>
                    <a:ext uri="{9D8B030D-6E8A-4147-A177-3AD203B41FA5}">
                      <a16:colId xmlns:a16="http://schemas.microsoft.com/office/drawing/2014/main" val="1565192912"/>
                    </a:ext>
                  </a:extLst>
                </a:gridCol>
                <a:gridCol w="1265795">
                  <a:extLst>
                    <a:ext uri="{9D8B030D-6E8A-4147-A177-3AD203B41FA5}">
                      <a16:colId xmlns:a16="http://schemas.microsoft.com/office/drawing/2014/main" val="1763890351"/>
                    </a:ext>
                  </a:extLst>
                </a:gridCol>
              </a:tblGrid>
              <a:tr h="6873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Year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ARPU (THB/sub/month)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ARPU (USD/sub/month)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Growth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Avg Growth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966748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2007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197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6.304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3"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-2.13%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3899974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2008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164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5.248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-16.75%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157454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2009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162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5.184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-1.22%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823612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2010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160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5.12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-1.23%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962623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2011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158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5.056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-1.25%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386929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2012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158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5.056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0.00%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238359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140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4.48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-11.39%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92387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136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4.352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-2.86%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2638366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2015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178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5.696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30.88%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072007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2016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159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5.088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-10.67%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3629288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2017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154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4.928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-3.14%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869290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2018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148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4.736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-3.90%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629726"/>
                  </a:ext>
                </a:extLst>
              </a:tr>
              <a:tr h="2351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2019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142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4.544</a:t>
                      </a:r>
                    </a:p>
                  </a:txBody>
                  <a:tcPr marL="8600" marR="8600" marT="86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-4.05%</a:t>
                      </a:r>
                    </a:p>
                  </a:txBody>
                  <a:tcPr marL="8600" marR="8600" marT="86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769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160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Minutes per </a:t>
            </a:r>
            <a:r>
              <a:rPr lang="en-US" dirty="0" err="1" smtClean="0"/>
              <a:t>Card_Prepaid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09600" y="2133600"/>
          <a:ext cx="3170238" cy="3598859"/>
        </p:xfrm>
        <a:graphic>
          <a:graphicData uri="http://schemas.openxmlformats.org/drawingml/2006/table">
            <a:tbl>
              <a:tblPr/>
              <a:tblGrid>
                <a:gridCol w="1569108">
                  <a:extLst>
                    <a:ext uri="{9D8B030D-6E8A-4147-A177-3AD203B41FA5}">
                      <a16:colId xmlns:a16="http://schemas.microsoft.com/office/drawing/2014/main" val="2967598824"/>
                    </a:ext>
                  </a:extLst>
                </a:gridCol>
                <a:gridCol w="1601130">
                  <a:extLst>
                    <a:ext uri="{9D8B030D-6E8A-4147-A177-3AD203B41FA5}">
                      <a16:colId xmlns:a16="http://schemas.microsoft.com/office/drawing/2014/main" val="366454294"/>
                    </a:ext>
                  </a:extLst>
                </a:gridCol>
              </a:tblGrid>
              <a:tr h="3271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Year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Minutes per card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634915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2021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75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5129840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2022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80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194176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2023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85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332344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2024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90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4052818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2025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96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75349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2026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102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023091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2027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109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784914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2028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116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856492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2029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123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111602"/>
                  </a:ext>
                </a:extLst>
              </a:tr>
              <a:tr h="327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2030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131</a:t>
                      </a:r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338380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2537126-7C6E-4A63-861F-FDF7719D517B}"/>
              </a:ext>
            </a:extLst>
          </p:cNvPr>
          <p:cNvGraphicFramePr>
            <a:graphicFrameLocks/>
          </p:cNvGraphicFramePr>
          <p:nvPr/>
        </p:nvGraphicFramePr>
        <p:xfrm>
          <a:off x="4191000" y="2420888"/>
          <a:ext cx="4773488" cy="3168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99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PCS License Score Card</a:t>
            </a:r>
            <a:endParaRPr lang="en-US" dirty="0"/>
          </a:p>
        </p:txBody>
      </p:sp>
      <p:pic>
        <p:nvPicPr>
          <p:cNvPr id="8195" name="Picture 5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57338"/>
            <a:ext cx="9144000" cy="508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Minutes per </a:t>
            </a:r>
            <a:r>
              <a:rPr lang="en-US" dirty="0" err="1" smtClean="0"/>
              <a:t>Card_Prepaid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Setting up Primary value for 2021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755650" y="1700213"/>
          <a:ext cx="7416800" cy="2376492"/>
        </p:xfrm>
        <a:graphic>
          <a:graphicData uri="http://schemas.openxmlformats.org/drawingml/2006/table">
            <a:tbl>
              <a:tblPr/>
              <a:tblGrid>
                <a:gridCol w="1948650">
                  <a:extLst>
                    <a:ext uri="{9D8B030D-6E8A-4147-A177-3AD203B41FA5}">
                      <a16:colId xmlns:a16="http://schemas.microsoft.com/office/drawing/2014/main" val="1911325419"/>
                    </a:ext>
                  </a:extLst>
                </a:gridCol>
                <a:gridCol w="1695368">
                  <a:extLst>
                    <a:ext uri="{9D8B030D-6E8A-4147-A177-3AD203B41FA5}">
                      <a16:colId xmlns:a16="http://schemas.microsoft.com/office/drawing/2014/main" val="3223674247"/>
                    </a:ext>
                  </a:extLst>
                </a:gridCol>
                <a:gridCol w="1217665">
                  <a:extLst>
                    <a:ext uri="{9D8B030D-6E8A-4147-A177-3AD203B41FA5}">
                      <a16:colId xmlns:a16="http://schemas.microsoft.com/office/drawing/2014/main" val="379337877"/>
                    </a:ext>
                  </a:extLst>
                </a:gridCol>
                <a:gridCol w="1143340">
                  <a:extLst>
                    <a:ext uri="{9D8B030D-6E8A-4147-A177-3AD203B41FA5}">
                      <a16:colId xmlns:a16="http://schemas.microsoft.com/office/drawing/2014/main" val="1346240266"/>
                    </a:ext>
                  </a:extLst>
                </a:gridCol>
                <a:gridCol w="1411777">
                  <a:extLst>
                    <a:ext uri="{9D8B030D-6E8A-4147-A177-3AD203B41FA5}">
                      <a16:colId xmlns:a16="http://schemas.microsoft.com/office/drawing/2014/main" val="364893672"/>
                    </a:ext>
                  </a:extLst>
                </a:gridCol>
              </a:tblGrid>
              <a:tr h="198041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Prepaid offers for different operators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566255"/>
                  </a:ext>
                </a:extLst>
              </a:tr>
              <a:tr h="1980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Operator 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Speed 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Internet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Minutes 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Price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29406"/>
                  </a:ext>
                </a:extLst>
              </a:tr>
              <a:tr h="19804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AIS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384 kbps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49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449988"/>
                  </a:ext>
                </a:extLst>
              </a:tr>
              <a:tr h="1980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2.5gb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8 Days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299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704922"/>
                  </a:ext>
                </a:extLst>
              </a:tr>
              <a:tr h="1980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6gb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15 Days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599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4897068"/>
                  </a:ext>
                </a:extLst>
              </a:tr>
              <a:tr h="19804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DTAC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384 kbps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20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49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8403216"/>
                  </a:ext>
                </a:extLst>
              </a:tr>
              <a:tr h="1980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2.5gb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8 Days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299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9051885"/>
                  </a:ext>
                </a:extLst>
              </a:tr>
              <a:tr h="1980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6gb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15 Days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599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4446499"/>
                  </a:ext>
                </a:extLst>
              </a:tr>
              <a:tr h="19804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True Move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90mb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20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49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372505"/>
                  </a:ext>
                </a:extLst>
              </a:tr>
              <a:tr h="1980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2.5gb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8 Days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299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6279521"/>
                  </a:ext>
                </a:extLst>
              </a:tr>
              <a:tr h="1980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8gb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15 Days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50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599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4228002"/>
                  </a:ext>
                </a:extLst>
              </a:tr>
              <a:tr h="1980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My Cat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1.5gb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7 days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299 baht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5300779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755650" y="4559300"/>
          <a:ext cx="7416800" cy="1787526"/>
        </p:xfrm>
        <a:graphic>
          <a:graphicData uri="http://schemas.openxmlformats.org/drawingml/2006/table">
            <a:tbl>
              <a:tblPr/>
              <a:tblGrid>
                <a:gridCol w="1584171">
                  <a:extLst>
                    <a:ext uri="{9D8B030D-6E8A-4147-A177-3AD203B41FA5}">
                      <a16:colId xmlns:a16="http://schemas.microsoft.com/office/drawing/2014/main" val="857974994"/>
                    </a:ext>
                  </a:extLst>
                </a:gridCol>
                <a:gridCol w="1656179">
                  <a:extLst>
                    <a:ext uri="{9D8B030D-6E8A-4147-A177-3AD203B41FA5}">
                      <a16:colId xmlns:a16="http://schemas.microsoft.com/office/drawing/2014/main" val="2814925939"/>
                    </a:ext>
                  </a:extLst>
                </a:gridCol>
                <a:gridCol w="1440155">
                  <a:extLst>
                    <a:ext uri="{9D8B030D-6E8A-4147-A177-3AD203B41FA5}">
                      <a16:colId xmlns:a16="http://schemas.microsoft.com/office/drawing/2014/main" val="1299492739"/>
                    </a:ext>
                  </a:extLst>
                </a:gridCol>
                <a:gridCol w="1319789">
                  <a:extLst>
                    <a:ext uri="{9D8B030D-6E8A-4147-A177-3AD203B41FA5}">
                      <a16:colId xmlns:a16="http://schemas.microsoft.com/office/drawing/2014/main" val="708947917"/>
                    </a:ext>
                  </a:extLst>
                </a:gridCol>
                <a:gridCol w="1416506">
                  <a:extLst>
                    <a:ext uri="{9D8B030D-6E8A-4147-A177-3AD203B41FA5}">
                      <a16:colId xmlns:a16="http://schemas.microsoft.com/office/drawing/2014/main" val="932125962"/>
                    </a:ext>
                  </a:extLst>
                </a:gridCol>
              </a:tblGrid>
              <a:tr h="48750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Minutes per card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1 (49 Baht)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2 (299 Baht)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 3 (599 Baht)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Average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3069730"/>
                  </a:ext>
                </a:extLst>
              </a:tr>
              <a:tr h="2511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AIS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71.67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1953883"/>
                  </a:ext>
                </a:extLst>
              </a:tr>
              <a:tr h="2511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DTAC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73.33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4360812"/>
                  </a:ext>
                </a:extLst>
              </a:tr>
              <a:tr h="2954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True Move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56.67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136114"/>
                  </a:ext>
                </a:extLst>
              </a:tr>
              <a:tr h="2511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My Cat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100.00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7630877"/>
                  </a:ext>
                </a:extLst>
              </a:tr>
              <a:tr h="25114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effectLst/>
                          <a:latin typeface="Arial" panose="020B0604020202020204" pitchFamily="34" charset="0"/>
                        </a:rPr>
                        <a:t>Averaged Minutes Per Card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effectLst/>
                          <a:latin typeface="Arial" panose="020B0604020202020204" pitchFamily="34" charset="0"/>
                        </a:rPr>
                        <a:t>75.42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9012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503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Minutes per </a:t>
            </a:r>
            <a:r>
              <a:rPr lang="en-US" dirty="0" err="1"/>
              <a:t>Card_Prepaid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Justification </a:t>
            </a:r>
            <a:r>
              <a:rPr lang="en-US" dirty="0"/>
              <a:t>for % Change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23850" y="1844675"/>
          <a:ext cx="8280401" cy="2879723"/>
        </p:xfrm>
        <a:graphic>
          <a:graphicData uri="http://schemas.openxmlformats.org/drawingml/2006/table">
            <a:tbl>
              <a:tblPr/>
              <a:tblGrid>
                <a:gridCol w="1065200">
                  <a:extLst>
                    <a:ext uri="{9D8B030D-6E8A-4147-A177-3AD203B41FA5}">
                      <a16:colId xmlns:a16="http://schemas.microsoft.com/office/drawing/2014/main" val="474864287"/>
                    </a:ext>
                  </a:extLst>
                </a:gridCol>
                <a:gridCol w="1483917">
                  <a:extLst>
                    <a:ext uri="{9D8B030D-6E8A-4147-A177-3AD203B41FA5}">
                      <a16:colId xmlns:a16="http://schemas.microsoft.com/office/drawing/2014/main" val="1298940942"/>
                    </a:ext>
                  </a:extLst>
                </a:gridCol>
                <a:gridCol w="1824551">
                  <a:extLst>
                    <a:ext uri="{9D8B030D-6E8A-4147-A177-3AD203B41FA5}">
                      <a16:colId xmlns:a16="http://schemas.microsoft.com/office/drawing/2014/main" val="3201706886"/>
                    </a:ext>
                  </a:extLst>
                </a:gridCol>
                <a:gridCol w="1273807">
                  <a:extLst>
                    <a:ext uri="{9D8B030D-6E8A-4147-A177-3AD203B41FA5}">
                      <a16:colId xmlns:a16="http://schemas.microsoft.com/office/drawing/2014/main" val="3131700650"/>
                    </a:ext>
                  </a:extLst>
                </a:gridCol>
                <a:gridCol w="1091834">
                  <a:extLst>
                    <a:ext uri="{9D8B030D-6E8A-4147-A177-3AD203B41FA5}">
                      <a16:colId xmlns:a16="http://schemas.microsoft.com/office/drawing/2014/main" val="1368132708"/>
                    </a:ext>
                  </a:extLst>
                </a:gridCol>
                <a:gridCol w="1541092">
                  <a:extLst>
                    <a:ext uri="{9D8B030D-6E8A-4147-A177-3AD203B41FA5}">
                      <a16:colId xmlns:a16="http://schemas.microsoft.com/office/drawing/2014/main" val="1454617643"/>
                    </a:ext>
                  </a:extLst>
                </a:gridCol>
              </a:tblGrid>
              <a:tr h="21668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Year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Prepaid Subscriber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MOU 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Minutes Per Month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Growth for Minutes Per Month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Avg Growth for Minutes Per Month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29759"/>
                  </a:ext>
                </a:extLst>
              </a:tr>
              <a:tr h="3412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(Minutes/Sub/Month</a:t>
                      </a:r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4286"/>
                  </a:ext>
                </a:extLst>
              </a:tr>
              <a:tr h="3869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2009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58.90137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226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13311.70962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6.43%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8076572"/>
                  </a:ext>
                </a:extLst>
              </a:tr>
              <a:tr h="3869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2010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64.469827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233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15021.46969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12.84%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44923"/>
                  </a:ext>
                </a:extLst>
              </a:tr>
              <a:tr h="3869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2011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69.510532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217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15083.78544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0.41%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912508"/>
                  </a:ext>
                </a:extLst>
              </a:tr>
              <a:tr h="3869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2012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75.229228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220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16550.43016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9.72%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5995931"/>
                  </a:ext>
                </a:extLst>
              </a:tr>
              <a:tr h="3869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2013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82.256949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240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19741.66776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19.28%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8871228"/>
                  </a:ext>
                </a:extLst>
              </a:tr>
              <a:tr h="3869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2014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84.520726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210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17749.35246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-10.09%</a:t>
                      </a:r>
                    </a:p>
                  </a:txBody>
                  <a:tcPr marL="7615" marR="7615" marT="76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9516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946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870CA-2E2F-4BE0-B9E4-25E905DC4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Charge – Postpaid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4977E5E-DB55-4689-9BEA-977EB8EDDD96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609600" y="1671194"/>
          <a:ext cx="2634650" cy="32835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2" name="Worksheet" r:id="rId3" imgW="1933584" imgH="2409881" progId="Excel.Sheet.12">
                  <p:embed/>
                </p:oleObj>
              </mc:Choice>
              <mc:Fallback>
                <p:oleObj name="Worksheet" r:id="rId3" imgW="1933584" imgH="2409881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F4977E5E-DB55-4689-9BEA-977EB8EDDD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1671194"/>
                        <a:ext cx="2634650" cy="32835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Chart 4" title="Chart">
            <a:extLst>
              <a:ext uri="{FF2B5EF4-FFF2-40B4-BE49-F238E27FC236}">
                <a16:creationId xmlns:a16="http://schemas.microsoft.com/office/drawing/2014/main" id="{5CD46F2A-8070-48DA-A460-9C525AEC8F1B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570889" y="1671193"/>
          <a:ext cx="5445520" cy="36769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089591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AC2D4-66DC-44DA-88BF-0B10A519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Activation Charge – Prepaid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C519DBD-A5D4-4898-891E-9B39A87C209D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609600" y="1671195"/>
          <a:ext cx="2566399" cy="3198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6" name="Worksheet" r:id="rId3" imgW="1933584" imgH="2409881" progId="Excel.Sheet.12">
                  <p:embed/>
                </p:oleObj>
              </mc:Choice>
              <mc:Fallback>
                <p:oleObj name="Worksheet" r:id="rId3" imgW="1933584" imgH="2409881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C519DBD-A5D4-4898-891E-9B39A87C20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1671195"/>
                        <a:ext cx="2566399" cy="3198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Chart 4" title="Chart">
            <a:extLst>
              <a:ext uri="{FF2B5EF4-FFF2-40B4-BE49-F238E27FC236}">
                <a16:creationId xmlns:a16="http://schemas.microsoft.com/office/drawing/2014/main" id="{9960842B-B38E-4482-AA83-6F35CA3E0EC5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380749" y="1671195"/>
          <a:ext cx="5646293" cy="3666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182698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Added Services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554726"/>
              </p:ext>
            </p:extLst>
          </p:nvPr>
        </p:nvGraphicFramePr>
        <p:xfrm>
          <a:off x="251519" y="1484782"/>
          <a:ext cx="8511482" cy="1944218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1624822">
                  <a:extLst>
                    <a:ext uri="{9D8B030D-6E8A-4147-A177-3AD203B41FA5}">
                      <a16:colId xmlns:a16="http://schemas.microsoft.com/office/drawing/2014/main" val="371801077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1941309315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3265225522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3088594869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1139719624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952664179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3867178655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57508735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2537166186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2789807877"/>
                    </a:ext>
                  </a:extLst>
                </a:gridCol>
                <a:gridCol w="688666">
                  <a:extLst>
                    <a:ext uri="{9D8B030D-6E8A-4147-A177-3AD203B41FA5}">
                      <a16:colId xmlns:a16="http://schemas.microsoft.com/office/drawing/2014/main" val="1875440275"/>
                    </a:ext>
                  </a:extLst>
                </a:gridCol>
              </a:tblGrid>
              <a:tr h="240621">
                <a:tc gridSpan="11"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Thailand (% of ARPU (Average Revenue Per User))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7627620"/>
                  </a:ext>
                </a:extLst>
              </a:tr>
              <a:tr h="250246">
                <a:tc gridSpan="11"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Value Added Services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646803"/>
                  </a:ext>
                </a:extLst>
              </a:tr>
              <a:tr h="2502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Year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2021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2022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2023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2024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2025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2026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2027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2028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2029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2030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607210264"/>
                  </a:ext>
                </a:extLst>
              </a:tr>
              <a:tr h="240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Mobile Data 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80.00%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81.13%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82.27%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83.43%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84.61%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85.80%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87.01%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88.24%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89.48%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90.74%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871848131"/>
                  </a:ext>
                </a:extLst>
              </a:tr>
              <a:tr h="240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SMS/MMS 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4.00%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4.08%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4.16%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4.24%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4.33%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4.11%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3.91%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3.71%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3.53%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3.35%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22636623"/>
                  </a:ext>
                </a:extLst>
              </a:tr>
              <a:tr h="240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Downloading ringtones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1.00%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0.80%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0.64%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0.51%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0.41%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0.33%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0.26%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0.21%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0.17%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0.13%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18684556"/>
                  </a:ext>
                </a:extLst>
              </a:tr>
              <a:tr h="240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Entertainment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2.00%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2.04%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2.08%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2.12%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2.16%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2.21%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2.25%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2.30%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2.34%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2.39%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32371567"/>
                  </a:ext>
                </a:extLst>
              </a:tr>
              <a:tr h="240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Total VAS 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87.00%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88.05%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89.15%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90.31%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91.51%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92.45%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93.43%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94.46%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95.52%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96.62%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795114100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0153463"/>
              </p:ext>
            </p:extLst>
          </p:nvPr>
        </p:nvGraphicFramePr>
        <p:xfrm>
          <a:off x="251520" y="3529608"/>
          <a:ext cx="3744416" cy="2524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4168403"/>
              </p:ext>
            </p:extLst>
          </p:nvPr>
        </p:nvGraphicFramePr>
        <p:xfrm>
          <a:off x="4139952" y="3529608"/>
          <a:ext cx="4640984" cy="2524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04039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License Fee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Calculation basis for license fee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License fee for Dreamland: USD 1.28 billion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6975067"/>
              </p:ext>
            </p:extLst>
          </p:nvPr>
        </p:nvGraphicFramePr>
        <p:xfrm>
          <a:off x="985605" y="2420888"/>
          <a:ext cx="6758905" cy="1512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8" name="Worksheet" r:id="rId3" imgW="3670226" imgH="742950" progId="Excel.Sheet.12">
                  <p:embed/>
                </p:oleObj>
              </mc:Choice>
              <mc:Fallback>
                <p:oleObj name="Worksheet" r:id="rId3" imgW="3670226" imgH="74295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85605" y="2420888"/>
                        <a:ext cx="6758905" cy="1512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7967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83889-A705-4D6A-8757-309DFEE90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37A93-BD66-4FFC-8A52-958CF6A903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>
                <a:hlinkClick r:id="rId2"/>
              </a:rPr>
              <a:t>https://www.dtac.co.th/en/prepaid/simdtac.html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hlinkClick r:id="rId3"/>
              </a:rPr>
              <a:t>http://www.onesimcard.com/cell-phone-rates/thailand/#</a:t>
            </a:r>
            <a:r>
              <a:rPr lang="en-US" dirty="0" smtClean="0">
                <a:hlinkClick r:id="rId3"/>
              </a:rPr>
              <a:t>rates_table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>
                <a:hlinkClick r:id="rId4"/>
              </a:rPr>
              <a:t>https://www.bangkokpost.com/business/1468406/true-move-h-says-itll-sit-out-1800mhz-bid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>
                <a:hlinkClick r:id="rId5"/>
              </a:rPr>
              <a:t>https</a:t>
            </a:r>
            <a:r>
              <a:rPr lang="en-US" smtClean="0">
                <a:hlinkClick r:id="rId5"/>
              </a:rPr>
              <a:t>://www.nationthailand.com/Corporate/30358865</a:t>
            </a:r>
            <a:endParaRPr lang="en-US" smtClean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954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Comparison Between Dreamland and Thailand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1981200"/>
            <a:ext cx="6875463" cy="14779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dirty="0"/>
              <a:t>Population: </a:t>
            </a:r>
            <a:r>
              <a:rPr lang="fr-CA" dirty="0"/>
              <a:t>1,424,595 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Area: 5,130km</a:t>
            </a:r>
            <a:r>
              <a:rPr lang="en-US" baseline="30000" dirty="0"/>
              <a:t>2</a:t>
            </a:r>
            <a:br>
              <a:rPr lang="en-US" baseline="30000" dirty="0"/>
            </a:br>
            <a:r>
              <a:rPr lang="en-US" dirty="0"/>
              <a:t>Gross Domestic Product per capita (US$): 7,608</a:t>
            </a:r>
          </a:p>
          <a:p>
            <a:pPr>
              <a:defRPr/>
            </a:pPr>
            <a:r>
              <a:rPr lang="en-US" dirty="0"/>
              <a:t>Real Gross Domestic Product growth over the last decade: 4.8%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46313" y="4221163"/>
            <a:ext cx="6875462" cy="14779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dirty="0"/>
              <a:t>Population: </a:t>
            </a:r>
            <a:r>
              <a:rPr lang="fr-CA" dirty="0"/>
              <a:t>69,630,000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Area: 513,120 km²</a:t>
            </a:r>
            <a:r>
              <a:rPr lang="en-US" baseline="30000" dirty="0"/>
              <a:t/>
            </a:r>
            <a:br>
              <a:rPr lang="en-US" baseline="30000" dirty="0"/>
            </a:br>
            <a:r>
              <a:rPr lang="en-US" dirty="0"/>
              <a:t>Gross Domestic Product per capita (US$): 7,792.00 </a:t>
            </a:r>
          </a:p>
          <a:p>
            <a:pPr>
              <a:defRPr/>
            </a:pPr>
            <a:r>
              <a:rPr lang="en-US" dirty="0"/>
              <a:t>Real Gross Domestic Product growth over the last decade: 4.1 %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80288" y="2366963"/>
            <a:ext cx="1512887" cy="3683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dirty="0"/>
              <a:t>Dream Land</a:t>
            </a:r>
          </a:p>
        </p:txBody>
      </p:sp>
      <p:sp>
        <p:nvSpPr>
          <p:cNvPr id="10246" name="TextBox 6"/>
          <p:cNvSpPr txBox="1">
            <a:spLocks noChangeArrowheads="1"/>
          </p:cNvSpPr>
          <p:nvPr/>
        </p:nvSpPr>
        <p:spPr bwMode="auto">
          <a:xfrm>
            <a:off x="250825" y="5373688"/>
            <a:ext cx="15843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95313" y="4632325"/>
            <a:ext cx="1511300" cy="3683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dirty="0"/>
              <a:t>   Thailand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Penetration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eaLnBrk="1" fontAlgn="b" hangingPunct="1"/>
            <a:r>
              <a:rPr lang="en-US" dirty="0"/>
              <a:t>Total Penetration</a:t>
            </a:r>
          </a:p>
          <a:p>
            <a:pPr eaLnBrk="1" fontAlgn="b" hangingPunct="1"/>
            <a:r>
              <a:rPr lang="en-US" dirty="0"/>
              <a:t>Year</a:t>
            </a:r>
          </a:p>
          <a:p>
            <a:pPr eaLnBrk="1" fontAlgn="b" hangingPunct="1"/>
            <a:r>
              <a:rPr lang="en-US" dirty="0"/>
              <a:t>Penetration rate</a:t>
            </a:r>
          </a:p>
          <a:p>
            <a:pPr eaLnBrk="1" fontAlgn="b" hangingPunct="1"/>
            <a:r>
              <a:rPr lang="en-US" dirty="0"/>
              <a:t>2020</a:t>
            </a:r>
          </a:p>
          <a:p>
            <a:pPr eaLnBrk="1" fontAlgn="b" hangingPunct="1"/>
            <a:r>
              <a:rPr lang="en-US" dirty="0" smtClean="0"/>
              <a:t>36.71%</a:t>
            </a:r>
          </a:p>
          <a:p>
            <a:pPr eaLnBrk="1" fontAlgn="b" hangingPunct="1"/>
            <a:r>
              <a:rPr lang="en-US" dirty="0" smtClean="0"/>
              <a:t>2021</a:t>
            </a:r>
            <a:endParaRPr lang="en-US" dirty="0"/>
          </a:p>
          <a:p>
            <a:pPr eaLnBrk="1" fontAlgn="b" hangingPunct="1"/>
            <a:r>
              <a:rPr lang="en-US" dirty="0"/>
              <a:t>48.92%</a:t>
            </a:r>
          </a:p>
          <a:p>
            <a:pPr eaLnBrk="1" fontAlgn="b" hangingPunct="1"/>
            <a:r>
              <a:rPr lang="en-US" dirty="0"/>
              <a:t>2022</a:t>
            </a:r>
          </a:p>
          <a:p>
            <a:pPr eaLnBrk="1" fontAlgn="b" hangingPunct="1"/>
            <a:r>
              <a:rPr lang="en-US" dirty="0"/>
              <a:t>55.69%</a:t>
            </a:r>
          </a:p>
          <a:p>
            <a:pPr eaLnBrk="1" fontAlgn="b" hangingPunct="1"/>
            <a:r>
              <a:rPr lang="en-US" dirty="0"/>
              <a:t>2023</a:t>
            </a:r>
          </a:p>
          <a:p>
            <a:pPr eaLnBrk="1" fontAlgn="b" hangingPunct="1"/>
            <a:r>
              <a:rPr lang="en-US" dirty="0"/>
              <a:t>64.35%</a:t>
            </a:r>
          </a:p>
          <a:p>
            <a:pPr eaLnBrk="1" fontAlgn="b" hangingPunct="1"/>
            <a:r>
              <a:rPr lang="en-US" dirty="0"/>
              <a:t>2024</a:t>
            </a:r>
          </a:p>
          <a:p>
            <a:pPr eaLnBrk="1" fontAlgn="b" hangingPunct="1"/>
            <a:r>
              <a:rPr lang="en-US" dirty="0"/>
              <a:t>74.80%</a:t>
            </a:r>
          </a:p>
          <a:p>
            <a:pPr eaLnBrk="1" fontAlgn="b" hangingPunct="1"/>
            <a:r>
              <a:rPr lang="en-US" dirty="0"/>
              <a:t>2025</a:t>
            </a:r>
          </a:p>
          <a:p>
            <a:pPr eaLnBrk="1" fontAlgn="b" hangingPunct="1"/>
            <a:r>
              <a:rPr lang="en-US" dirty="0"/>
              <a:t>97.58%</a:t>
            </a:r>
          </a:p>
          <a:p>
            <a:pPr eaLnBrk="1" fontAlgn="b" hangingPunct="1"/>
            <a:r>
              <a:rPr lang="en-US" dirty="0"/>
              <a:t>2026</a:t>
            </a:r>
          </a:p>
          <a:p>
            <a:pPr eaLnBrk="1" fontAlgn="b" hangingPunct="1"/>
            <a:r>
              <a:rPr lang="en-US" dirty="0"/>
              <a:t>120.02%</a:t>
            </a:r>
          </a:p>
          <a:p>
            <a:pPr eaLnBrk="1" fontAlgn="b" hangingPunct="1"/>
            <a:r>
              <a:rPr lang="en-US" dirty="0"/>
              <a:t>2027</a:t>
            </a:r>
          </a:p>
          <a:p>
            <a:pPr eaLnBrk="1" fontAlgn="b" hangingPunct="1"/>
            <a:r>
              <a:rPr lang="en-US" dirty="0"/>
              <a:t>139.56%</a:t>
            </a:r>
          </a:p>
          <a:p>
            <a:pPr eaLnBrk="1" fontAlgn="b" hangingPunct="1"/>
            <a:r>
              <a:rPr lang="en-US" dirty="0"/>
              <a:t>2028</a:t>
            </a:r>
          </a:p>
          <a:p>
            <a:pPr eaLnBrk="1" fontAlgn="b" hangingPunct="1"/>
            <a:r>
              <a:rPr lang="en-US" dirty="0"/>
              <a:t>134.80%</a:t>
            </a:r>
          </a:p>
          <a:p>
            <a:pPr eaLnBrk="1" fontAlgn="b" hangingPunct="1"/>
            <a:r>
              <a:rPr lang="en-US" dirty="0"/>
              <a:t>2029</a:t>
            </a:r>
          </a:p>
          <a:p>
            <a:pPr eaLnBrk="1" fontAlgn="b" hangingPunct="1"/>
            <a:r>
              <a:rPr lang="en-US" dirty="0"/>
              <a:t>153.67%</a:t>
            </a:r>
          </a:p>
          <a:p>
            <a:pPr eaLnBrk="1" fontAlgn="b" hangingPunct="1"/>
            <a:r>
              <a:rPr lang="en-US" dirty="0"/>
              <a:t>2030</a:t>
            </a:r>
          </a:p>
          <a:p>
            <a:pPr eaLnBrk="1" fontAlgn="b" hangingPunct="1"/>
            <a:r>
              <a:rPr lang="en-US" dirty="0"/>
              <a:t>178.26%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04A194-DB49-47E8-8971-06A32BA651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618549"/>
            <a:ext cx="4879826" cy="19544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8C4C49-251D-4721-8537-A6FA053B5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717032"/>
            <a:ext cx="4879826" cy="21602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52120" y="1600200"/>
            <a:ext cx="3240360" cy="4525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6887" y="1653095"/>
            <a:ext cx="3073127" cy="429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26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 Split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628800"/>
            <a:ext cx="8784976" cy="1224136"/>
          </a:xfrm>
          <a:prstGeom prst="rect">
            <a:avLst/>
          </a:prstGeom>
        </p:spPr>
      </p:pic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4763939"/>
              </p:ext>
            </p:extLst>
          </p:nvPr>
        </p:nvGraphicFramePr>
        <p:xfrm>
          <a:off x="91553" y="2996952"/>
          <a:ext cx="4673885" cy="20074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846356"/>
              </p:ext>
            </p:extLst>
          </p:nvPr>
        </p:nvGraphicFramePr>
        <p:xfrm>
          <a:off x="5004048" y="3000567"/>
          <a:ext cx="1709577" cy="29487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3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572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 comp yearly increment</a:t>
                      </a:r>
                      <a:endParaRPr lang="en-US" sz="1100" b="1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Year</a:t>
                      </a:r>
                      <a:endParaRPr lang="en-US" sz="11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Rate of change</a:t>
                      </a:r>
                      <a:endParaRPr lang="en-US" sz="11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2021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2024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10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2025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2026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2027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16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2028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2029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572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>
                          <a:effectLst/>
                        </a:rPr>
                        <a:t>2030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u="none" strike="noStrike" dirty="0">
                          <a:effectLst/>
                        </a:rPr>
                        <a:t>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141077"/>
              </p:ext>
            </p:extLst>
          </p:nvPr>
        </p:nvGraphicFramePr>
        <p:xfrm>
          <a:off x="7134222" y="3023705"/>
          <a:ext cx="1628778" cy="29255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43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43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79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Market split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Year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% change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2021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13.92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12.69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11.35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11.8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31.58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48.02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50.56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44.8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60.67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379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81.26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0029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%Postpaid/Total PCS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10902E-0EA7-4B5C-BF7D-03A8586B9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589" y="1591663"/>
            <a:ext cx="4872515" cy="4285609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640768"/>
              </p:ext>
            </p:extLst>
          </p:nvPr>
        </p:nvGraphicFramePr>
        <p:xfrm>
          <a:off x="5695689" y="1606392"/>
          <a:ext cx="2882900" cy="427087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75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53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22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852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Prepaid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Postpaid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Growth rate</a:t>
                      </a:r>
                      <a:endParaRPr lang="en-US" sz="1000" b="1" i="0" u="none" strike="noStrike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50%</a:t>
                      </a:r>
                      <a:endParaRPr lang="en-US" sz="11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50%</a:t>
                      </a:r>
                      <a:endParaRPr lang="en-US" sz="11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3.15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51.58%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48.43%</a:t>
                      </a:r>
                      <a:endParaRPr lang="en-US" sz="1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2.07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52.64%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47.36%</a:t>
                      </a:r>
                      <a:endParaRPr lang="en-US" sz="1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54.24%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45.76%</a:t>
                      </a:r>
                      <a:endParaRPr lang="en-US" sz="1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1.42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55.01%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44.99%</a:t>
                      </a:r>
                      <a:endParaRPr lang="en-US" sz="1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3.07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56.70%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43.30%</a:t>
                      </a:r>
                      <a:endParaRPr lang="en-US" sz="1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1.93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57.79%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42.21%</a:t>
                      </a:r>
                      <a:endParaRPr lang="en-US" sz="1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0.88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58.30%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41.70%</a:t>
                      </a:r>
                      <a:endParaRPr lang="en-US" sz="1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1.67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59.27%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40.73%</a:t>
                      </a:r>
                      <a:endParaRPr lang="en-US" sz="1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2.43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60.71%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39.29%</a:t>
                      </a:r>
                      <a:endParaRPr lang="en-US" sz="1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8529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9.62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66.55%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33.45%</a:t>
                      </a:r>
                      <a:endParaRPr lang="en-US" sz="1100" b="1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2086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Churn Rate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0" y="1844675"/>
          <a:ext cx="9036049" cy="3290888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821459">
                  <a:extLst>
                    <a:ext uri="{9D8B030D-6E8A-4147-A177-3AD203B41FA5}">
                      <a16:colId xmlns:a16="http://schemas.microsoft.com/office/drawing/2014/main" val="1545437875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168035851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2330349579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2149690785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1331641590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3655497775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3421860628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3761446844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2961642264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3116180670"/>
                    </a:ext>
                  </a:extLst>
                </a:gridCol>
                <a:gridCol w="821459">
                  <a:extLst>
                    <a:ext uri="{9D8B030D-6E8A-4147-A177-3AD203B41FA5}">
                      <a16:colId xmlns:a16="http://schemas.microsoft.com/office/drawing/2014/main" val="3555680134"/>
                    </a:ext>
                  </a:extLst>
                </a:gridCol>
              </a:tblGrid>
              <a:tr h="91446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Churn Rate (%)</a:t>
                      </a:r>
                      <a:endParaRPr lang="en-US" sz="1800" dirty="0"/>
                    </a:p>
                  </a:txBody>
                  <a:tcPr marL="91435" marR="91435"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2013</a:t>
                      </a:r>
                      <a:endParaRPr lang="en-US" sz="1800" dirty="0"/>
                    </a:p>
                  </a:txBody>
                  <a:tcPr marL="91435" marR="91435"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2014</a:t>
                      </a:r>
                      <a:endParaRPr lang="en-US" sz="1800" dirty="0"/>
                    </a:p>
                  </a:txBody>
                  <a:tcPr marL="91435" marR="91435"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2015</a:t>
                      </a:r>
                      <a:endParaRPr lang="en-US" sz="1800" dirty="0"/>
                    </a:p>
                  </a:txBody>
                  <a:tcPr marL="91435" marR="91435"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2016</a:t>
                      </a:r>
                      <a:endParaRPr lang="en-US" sz="1800" dirty="0"/>
                    </a:p>
                  </a:txBody>
                  <a:tcPr marL="91435" marR="91435"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2017</a:t>
                      </a:r>
                      <a:endParaRPr lang="en-US" sz="1800" dirty="0"/>
                    </a:p>
                  </a:txBody>
                  <a:tcPr marL="91435" marR="91435"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2018</a:t>
                      </a:r>
                      <a:endParaRPr lang="en-US" sz="1800" dirty="0"/>
                    </a:p>
                  </a:txBody>
                  <a:tcPr marL="91435" marR="91435"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2019</a:t>
                      </a:r>
                      <a:endParaRPr lang="en-US" sz="1800" dirty="0"/>
                    </a:p>
                  </a:txBody>
                  <a:tcPr marL="91435" marR="91435"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2020</a:t>
                      </a:r>
                      <a:endParaRPr lang="en-US" sz="1800" dirty="0"/>
                    </a:p>
                  </a:txBody>
                  <a:tcPr marL="91435" marR="91435" marT="45723" marB="45723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35" marR="91435" marT="45723" marB="45723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35" marR="91435" marT="45723" marB="45723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090155"/>
                  </a:ext>
                </a:extLst>
              </a:tr>
              <a:tr h="79214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Postpaid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1.20%</a:t>
                      </a:r>
                    </a:p>
                  </a:txBody>
                  <a:tcPr marL="9525" marR="9525" marT="9526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1.20%</a:t>
                      </a:r>
                    </a:p>
                  </a:txBody>
                  <a:tcPr marL="9525" marR="9525" marT="9526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4016289"/>
                  </a:ext>
                </a:extLst>
              </a:tr>
              <a:tr h="79214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Prepaid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4.00%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4.20%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4.20%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2.90%</a:t>
                      </a:r>
                    </a:p>
                  </a:txBody>
                  <a:tcPr marL="9525" marR="9525" marT="9526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2.90%</a:t>
                      </a:r>
                    </a:p>
                  </a:txBody>
                  <a:tcPr marL="9525" marR="9525" marT="9526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7697233"/>
                  </a:ext>
                </a:extLst>
              </a:tr>
              <a:tr h="79214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Blended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3.70%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2.90%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2.90%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2.70%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2.50%</a:t>
                      </a:r>
                    </a:p>
                  </a:txBody>
                  <a:tcPr marL="9525" marR="9525" marT="9526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2.50%</a:t>
                      </a:r>
                    </a:p>
                  </a:txBody>
                  <a:tcPr marL="9525" marR="9525" marT="9526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0265353"/>
                  </a:ext>
                </a:extLst>
              </a:tr>
            </a:tbl>
          </a:graphicData>
        </a:graphic>
      </p:graphicFrame>
      <p:sp>
        <p:nvSpPr>
          <p:cNvPr id="17463" name="TextBox 8"/>
          <p:cNvSpPr txBox="1">
            <a:spLocks noChangeArrowheads="1"/>
          </p:cNvSpPr>
          <p:nvPr/>
        </p:nvSpPr>
        <p:spPr bwMode="auto">
          <a:xfrm>
            <a:off x="1206500" y="5576888"/>
            <a:ext cx="6624638" cy="368300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/>
              <a:t>Churn Rate of True Move in Thailand from 2013 to 2020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Churn Rate</a:t>
            </a:r>
            <a:endParaRPr lang="en-US" dirty="0"/>
          </a:p>
        </p:txBody>
      </p:sp>
      <p:graphicFrame>
        <p:nvGraphicFramePr>
          <p:cNvPr id="19459" name="Chart 9"/>
          <p:cNvGraphicFramePr>
            <a:graphicFrameLocks/>
          </p:cNvGraphicFramePr>
          <p:nvPr/>
        </p:nvGraphicFramePr>
        <p:xfrm>
          <a:off x="417513" y="1649413"/>
          <a:ext cx="7661275" cy="5259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4" name="Chart" r:id="rId4" imgW="7669433" imgH="5267401" progId="Excel.Chart.8">
                  <p:embed/>
                </p:oleObj>
              </mc:Choice>
              <mc:Fallback>
                <p:oleObj name="Chart" r:id="rId4" imgW="7669433" imgH="5267401" progId="Excel.Chart.8">
                  <p:embed/>
                  <p:pic>
                    <p:nvPicPr>
                      <p:cNvPr id="0" name="Chart 9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7513" y="1649413"/>
                        <a:ext cx="7661275" cy="52593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Monthly Usage of Prepaid and Postpaid Talk time of Thailand</a:t>
            </a:r>
            <a:endParaRPr lang="en-US" dirty="0"/>
          </a:p>
        </p:txBody>
      </p:sp>
      <p:pic>
        <p:nvPicPr>
          <p:cNvPr id="11267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1557338"/>
            <a:ext cx="7259637" cy="5300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pt0000000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F7915"/>
      </a:hlink>
      <a:folHlink>
        <a:srgbClr val="996600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JhengHei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inorFont>
    </a:fontScheme>
    <a:fmtScheme name="Office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40000">
              <a:schemeClr val="phClr">
                <a:shade val="70000"/>
                <a:satMod val="145000"/>
              </a:schemeClr>
            </a:gs>
            <a:gs pos="100000">
              <a:schemeClr val="phClr">
                <a:tint val="85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JhengHei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inorFont>
    </a:fontScheme>
    <a:fmtScheme name="Office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40000">
              <a:schemeClr val="phClr">
                <a:shade val="70000"/>
                <a:satMod val="145000"/>
              </a:schemeClr>
            </a:gs>
            <a:gs pos="100000">
              <a:schemeClr val="phClr">
                <a:tint val="85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F7915"/>
    </a:hlink>
    <a:folHlink>
      <a:srgbClr val="99660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1448</Words>
  <Application>Microsoft Office PowerPoint</Application>
  <PresentationFormat>On-screen Show (4:3)</PresentationFormat>
  <Paragraphs>733</Paragraphs>
  <Slides>26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Tw Cen MT</vt:lpstr>
      <vt:lpstr>Wingdings</vt:lpstr>
      <vt:lpstr>Wingdings 2</vt:lpstr>
      <vt:lpstr>Ppt0000000</vt:lpstr>
      <vt:lpstr>Chart</vt:lpstr>
      <vt:lpstr>Worksheet</vt:lpstr>
      <vt:lpstr>PCS Scoreboard</vt:lpstr>
      <vt:lpstr>PCS License Score Card</vt:lpstr>
      <vt:lpstr>Comparison Between Dreamland and Thailand</vt:lpstr>
      <vt:lpstr>Total Penetration</vt:lpstr>
      <vt:lpstr>Market Split</vt:lpstr>
      <vt:lpstr>%Postpaid/Total PCS</vt:lpstr>
      <vt:lpstr>Churn Rate</vt:lpstr>
      <vt:lpstr>Churn Rate</vt:lpstr>
      <vt:lpstr>Monthly Usage of Prepaid and Postpaid Talk time of Thailand</vt:lpstr>
      <vt:lpstr>Monthly Usage of Prepaid and Postpaid Talk time of Thailand</vt:lpstr>
      <vt:lpstr>Monthly Usage of Prepaid and Postpaid Talk time of Thailand</vt:lpstr>
      <vt:lpstr>Call Rate</vt:lpstr>
      <vt:lpstr>Monthly Charge_Postpaid</vt:lpstr>
      <vt:lpstr>Monthly Charge_Postpaid Setting up Primary value for 2021</vt:lpstr>
      <vt:lpstr>Monthly Charge_Postpaid Justification for % Change</vt:lpstr>
      <vt:lpstr>Selling price per Card_Prepaid</vt:lpstr>
      <vt:lpstr>Selling price per Card_Prepaid Setting up Primary value for 2021</vt:lpstr>
      <vt:lpstr>Selling price per Card_Prepaid Justification for % Change</vt:lpstr>
      <vt:lpstr>Minutes per Card_Prepaid</vt:lpstr>
      <vt:lpstr>Minutes per Card_Prepaid Setting up Primary value for 2021</vt:lpstr>
      <vt:lpstr>Minutes per Card_Prepaid Justification for % Change</vt:lpstr>
      <vt:lpstr>Activation Charge – Postpaid</vt:lpstr>
      <vt:lpstr>Activation Charge – Prepaid</vt:lpstr>
      <vt:lpstr>Value Added Services</vt:lpstr>
      <vt:lpstr>License Fee</vt:lpstr>
      <vt:lpstr>Links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PLAN</dc:title>
  <dc:creator/>
  <cp:lastModifiedBy/>
  <cp:revision>1</cp:revision>
  <dcterms:created xsi:type="dcterms:W3CDTF">2007-02-28T01:38:42Z</dcterms:created>
  <dcterms:modified xsi:type="dcterms:W3CDTF">2021-05-08T13:29:10Z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TC101079691033</vt:lpwstr>
  </property>
</Properties>
</file>